
<file path=[Content_Types].xml><?xml version="1.0" encoding="utf-8"?>
<Types xmlns="http://schemas.openxmlformats.org/package/2006/content-types">
  <Default Extension="png" ContentType="image/png"/>
  <Default Extension="tmp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62" r:id="rId2"/>
    <p:sldMasterId id="2147483674" r:id="rId3"/>
  </p:sldMasterIdLst>
  <p:notesMasterIdLst>
    <p:notesMasterId r:id="rId60"/>
  </p:notesMasterIdLst>
  <p:sldIdLst>
    <p:sldId id="3160" r:id="rId4"/>
    <p:sldId id="3161" r:id="rId5"/>
    <p:sldId id="3162" r:id="rId6"/>
    <p:sldId id="3163" r:id="rId7"/>
    <p:sldId id="3164" r:id="rId8"/>
    <p:sldId id="3165" r:id="rId9"/>
    <p:sldId id="3166" r:id="rId10"/>
    <p:sldId id="3167" r:id="rId11"/>
    <p:sldId id="3168" r:id="rId12"/>
    <p:sldId id="3169" r:id="rId13"/>
    <p:sldId id="3170" r:id="rId14"/>
    <p:sldId id="3173" r:id="rId15"/>
    <p:sldId id="3174" r:id="rId16"/>
    <p:sldId id="3207" r:id="rId17"/>
    <p:sldId id="3191" r:id="rId18"/>
    <p:sldId id="3192" r:id="rId19"/>
    <p:sldId id="3193" r:id="rId20"/>
    <p:sldId id="3194" r:id="rId21"/>
    <p:sldId id="3195" r:id="rId22"/>
    <p:sldId id="3196" r:id="rId23"/>
    <p:sldId id="3197" r:id="rId24"/>
    <p:sldId id="3198" r:id="rId25"/>
    <p:sldId id="3200" r:id="rId26"/>
    <p:sldId id="3201" r:id="rId27"/>
    <p:sldId id="3202" r:id="rId28"/>
    <p:sldId id="3203" r:id="rId29"/>
    <p:sldId id="3209" r:id="rId30"/>
    <p:sldId id="3210" r:id="rId31"/>
    <p:sldId id="3156" r:id="rId32"/>
    <p:sldId id="3140" r:id="rId33"/>
    <p:sldId id="3141" r:id="rId34"/>
    <p:sldId id="3151" r:id="rId35"/>
    <p:sldId id="301" r:id="rId36"/>
    <p:sldId id="3159" r:id="rId37"/>
    <p:sldId id="3158" r:id="rId38"/>
    <p:sldId id="3148" r:id="rId39"/>
    <p:sldId id="3145" r:id="rId40"/>
    <p:sldId id="3146" r:id="rId41"/>
    <p:sldId id="3147" r:id="rId42"/>
    <p:sldId id="3143" r:id="rId43"/>
    <p:sldId id="3149" r:id="rId44"/>
    <p:sldId id="3150" r:id="rId45"/>
    <p:sldId id="358" r:id="rId46"/>
    <p:sldId id="3153" r:id="rId47"/>
    <p:sldId id="3155" r:id="rId48"/>
    <p:sldId id="3154" r:id="rId49"/>
    <p:sldId id="382" r:id="rId50"/>
    <p:sldId id="398" r:id="rId51"/>
    <p:sldId id="385" r:id="rId52"/>
    <p:sldId id="386" r:id="rId53"/>
    <p:sldId id="387" r:id="rId54"/>
    <p:sldId id="388" r:id="rId55"/>
    <p:sldId id="3204" r:id="rId56"/>
    <p:sldId id="3205" r:id="rId57"/>
    <p:sldId id="3206" r:id="rId58"/>
    <p:sldId id="3208" r:id="rId5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64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F2851-1276-4229-AE9B-8A5154135AE1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EDBCD-7231-4DAD-9263-4A411A13B7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7558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82701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65526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5251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水平線下方：輔導團名，代表由輔導團帶領建立師生數學樹的基礎</a:t>
            </a:r>
            <a:r>
              <a:rPr lang="en-US" dirty="0"/>
              <a:t>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數學樹：由1開始，象徵一元復始，也象徵國小數學關鍵學習在單位，且以單位開始學習的千變萬化。學習就如同樹一樣，是長出來的。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 dirty="0"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26927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30788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97082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402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2349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9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9899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612993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48757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828925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6483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88243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61598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056585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09698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19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45677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48025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4249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17127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66409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30551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23379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645197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52207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8462108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29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2102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77046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28248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2495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617041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37645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814180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39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006610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79481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42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190010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44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9659932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45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497732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49196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直角三角形 6"/>
          <p:cNvSpPr/>
          <p:nvPr/>
        </p:nvSpPr>
        <p:spPr>
          <a:xfrm rot="5400000">
            <a:off x="-12573" y="23091"/>
            <a:ext cx="2900218" cy="2854036"/>
          </a:xfrm>
          <a:prstGeom prst="rt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/>
          <a:srcRect l="4454" t="-145" r="4844" b="1661"/>
          <a:stretch/>
        </p:blipFill>
        <p:spPr>
          <a:xfrm>
            <a:off x="182699" y="182880"/>
            <a:ext cx="1492582" cy="14501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25062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l="4454" t="-145" r="4844" b="1661"/>
          <a:stretch/>
        </p:blipFill>
        <p:spPr>
          <a:xfrm>
            <a:off x="11137391" y="127474"/>
            <a:ext cx="907185" cy="8813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4934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7333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3232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2695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1423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8590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8641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2749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9874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7819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標題投影片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6"/>
          <p:cNvSpPr txBox="1"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2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8" name="Google Shape;168;p26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26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6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188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章節標題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54"/>
          <p:cNvSpPr txBox="1"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54"/>
          <p:cNvSpPr txBox="1"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4" name="Google Shape;184;p54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54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54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561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個內容" type="twoObj">
  <p:cSld name="兩個內容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5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0" name="Google Shape;190;p5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1" name="Google Shape;191;p5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5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5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647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較" type="twoTxTwoObj">
  <p:cSld name="比較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56"/>
          <p:cNvSpPr txBox="1"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56"/>
          <p:cNvSpPr txBox="1"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97" name="Google Shape;197;p56"/>
          <p:cNvSpPr txBox="1">
            <a:spLocks noGrp="1"/>
          </p:cNvSpPr>
          <p:nvPr>
            <p:ph type="body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8" name="Google Shape;198;p56"/>
          <p:cNvSpPr txBox="1">
            <a:spLocks noGrp="1"/>
          </p:cNvSpPr>
          <p:nvPr>
            <p:ph type="body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99" name="Google Shape;199;p56"/>
          <p:cNvSpPr txBox="1">
            <a:spLocks noGrp="1"/>
          </p:cNvSpPr>
          <p:nvPr>
            <p:ph type="body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0" name="Google Shape;200;p56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56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56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171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只有標題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57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57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57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57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7311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內容" type="objTx">
  <p:cSld name="含輔助字幕的內容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5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58"/>
          <p:cNvSpPr txBox="1">
            <a:spLocks noGrp="1"/>
          </p:cNvSpPr>
          <p:nvPr>
            <p:ph type="body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11" name="Google Shape;211;p5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2" name="Google Shape;212;p58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58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58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034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圖片" type="picTx">
  <p:cSld name="含輔助字幕的圖片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5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59"/>
          <p:cNvSpPr>
            <a:spLocks noGrp="1"/>
          </p:cNvSpPr>
          <p:nvPr>
            <p:ph type="pic" idx="2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8" name="Google Shape;218;p5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9" name="Google Shape;219;p59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59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59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9392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標題及直排文字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60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6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5" name="Google Shape;225;p60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60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60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3333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直排標題及文字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61"/>
          <p:cNvSpPr txBox="1">
            <a:spLocks noGrp="1"/>
          </p:cNvSpPr>
          <p:nvPr>
            <p:ph type="title"/>
          </p:nvPr>
        </p:nvSpPr>
        <p:spPr>
          <a:xfrm rot="5400000">
            <a:off x="7133430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61"/>
          <p:cNvSpPr txBox="1">
            <a:spLocks noGrp="1"/>
          </p:cNvSpPr>
          <p:nvPr>
            <p:ph type="body" idx="1"/>
          </p:nvPr>
        </p:nvSpPr>
        <p:spPr>
          <a:xfrm rot="5400000">
            <a:off x="1799430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61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61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61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096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831637" y="1268760"/>
            <a:ext cx="8750763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845429" y="1844825"/>
            <a:ext cx="8750763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11979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2B89F6C-9BAF-4ED1-9AD7-710539207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E93535F-816C-4037-A3F3-9581B455D4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E9BFE3E-2EEC-4EA3-9039-C6265F690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F2D0407-1559-45FD-913B-3688040E3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0D18D5F-D386-4203-A9E4-67C9ED2BA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1287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526C83-FEB5-4835-BBC8-B799AE47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1F9A3FD-9493-4967-9C09-D9109A6144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DEFC894-F479-4A13-815B-EC6F297DD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DC760F1-FF68-481E-A2BC-4EC06DB1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7258E39-E2BF-4CE0-95AA-C9252D4E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54538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FEBD67-D7CA-4CA0-860E-6130F719D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494EB6F-1BCE-4FF3-A1FC-BE0BF3259B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D40B504-A3EB-49D0-9496-0EC5DF55F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F158D1-80F1-4DF3-83F7-9AF64B0F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4613EC2-A037-4657-A507-6178A5148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76547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976D855-6A45-484A-8E1C-D8B68E2B1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AF261B0-A4FC-458A-812E-3BF1C37F21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8FEA192-944E-47B7-B492-E07EBE33EA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5835071-B326-418B-85AB-E366E6A8C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66AAD32-9D13-4F1C-BEE4-87751EF60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B187EA6-45D7-4086-A778-F147C5CE3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5601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177B62D-631D-4A00-9DEB-E6E3F55FD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B2B32B-7D2A-4BFA-A000-D422F188E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FC23B0A-83B5-4CCE-B529-4452B28150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68424C5-9FC7-4BD6-BAE3-A0498B357A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5F8C59B-C996-496E-8BE3-E6C9EE9470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1A8D36CD-42A8-448F-A91E-9C856EF43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9ABD2011-9E8A-43BE-B2A5-1113198AD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9CD195F1-899D-4FD1-A3E7-7B478330E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968572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0285C5C-F848-4F51-BF03-82347CD6D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2062ED2-4267-49B2-9E7E-52704DD07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95AC677-2935-41B7-B263-A66297842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97A0F58-E51F-4B19-AFF8-72A06DEDB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36433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3A79D40-A6DB-4092-B0AA-5F65E60BC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6F12F2C9-B351-49A6-8E44-F2F33770A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D624ABA-C1C4-4DC9-9940-E03C47E3C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50836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2BC409A-79E7-4D8A-8744-E3E7B722B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6000F7F-16A0-40FA-8824-2E8C2B191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AFA843A-2206-4FAA-9F9C-3A6C577FC7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85B77FD-DA6C-4FD8-BCB8-B4AC77B16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0E0F3CB-487E-422B-ADAB-0D511DF2C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01042CF-FE0F-4552-B0F8-FF955B974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48958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688D78-92B7-484D-A3A1-4595235FD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0D6741F8-7712-456C-8977-8606F8EFDC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C1E4398-A7D5-4ADA-B03C-87D50C16A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A83B601-6BF0-429D-9F3E-6B5ACCA08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FE7A8F7-4D8D-43AE-84A1-8CB73AC28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41D7803-B996-4E89-8977-A4E33B118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26965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8CB579-326A-4D42-9EAA-43268DEC0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C90A244-900E-46C4-A52B-274867454B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E311DFB-184F-44D9-9A30-F54302514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04801AB-8E98-42A7-8FA8-B7F136D72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EB10738-49DC-4C69-8866-CC4CE0F7D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17815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31E32CC5-1EE2-4BE1-99F0-ED05B45341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9F83C5E-F59A-4CC7-9208-F3FF4DE21D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52EF645-A3B4-403C-BABC-36C736CC7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01CFE64-E170-4DBC-AC56-3156FB71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B60569-1F87-42D2-81D3-A9F0433BF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414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5AE2E-4A2B-410D-A132-BC84CEAD6EAE}" type="datetimeFigureOut">
              <a:rPr lang="zh-TW" altLang="en-US" smtClean="0"/>
              <a:t>2022/3/17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31E70-3A31-428F-8F95-32347909FB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7754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08947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86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bg1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44B5AAA-5424-4568-9F13-41159132D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D0C9F1C-D742-4E93-8D62-87B44B89E1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8082C07-9D37-4C3E-AD56-B06C75B79F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2022/3/17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73E8BDB-887E-44B7-AE25-900CD0C0A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4577DD5-C9D0-4187-8BE2-0D450FA64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8360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www.google.com/search?q=%E6%9C%89%E8%B6%A3%E7%9A%84%E6%95%B8%E5%AD%B8%E9%81%8A%E6%88%B2&amp;oq=&amp;aqs=chrome.0.69i59i450l3.21778905j0j15&amp;sourceid=chrome&amp;ie=UTF-8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hyperlink" Target="https://www.youtube.com/watch?v=gDZNdyhJLJo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4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9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0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0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0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1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hyperlink" Target="https://cirn.moe.edu.tw/Upload/file/27405/61868.pdf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2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23.tm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2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2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slide" Target="slide55.xml"/><Relationship Id="rId2" Type="http://schemas.openxmlformats.org/officeDocument/2006/relationships/notesSlide" Target="../notesSlides/notesSlide24.xml"/><Relationship Id="rId16" Type="http://schemas.openxmlformats.org/officeDocument/2006/relationships/slide" Target="slide5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slide" Target="slide53.xml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24.tm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2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slide" Target="slide5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1.emf"/><Relationship Id="rId4" Type="http://schemas.openxmlformats.org/officeDocument/2006/relationships/oleObject" Target="../embeddings/oleObject1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32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33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34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3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36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3" Type="http://schemas.openxmlformats.org/officeDocument/2006/relationships/image" Target="../media/image12.png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1.png"/><Relationship Id="rId5" Type="http://schemas.openxmlformats.org/officeDocument/2006/relationships/image" Target="../media/image39.png"/><Relationship Id="rId10" Type="http://schemas.openxmlformats.org/officeDocument/2006/relationships/image" Target="../media/image4.png"/><Relationship Id="rId4" Type="http://schemas.openxmlformats.org/officeDocument/2006/relationships/image" Target="../media/image38.png"/><Relationship Id="rId9" Type="http://schemas.openxmlformats.org/officeDocument/2006/relationships/image" Target="../media/image8.png"/><Relationship Id="rId1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0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2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44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5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9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50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55.tmp"/><Relationship Id="rId1" Type="http://schemas.openxmlformats.org/officeDocument/2006/relationships/slideLayout" Target="../slideLayouts/slideLayout2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56.tmp"/><Relationship Id="rId1" Type="http://schemas.openxmlformats.org/officeDocument/2006/relationships/slideLayout" Target="../slideLayouts/slideLayout2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57.tmp"/><Relationship Id="rId1" Type="http://schemas.openxmlformats.org/officeDocument/2006/relationships/slideLayout" Target="../slideLayouts/slideLayout2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">
            <a:extLst>
              <a:ext uri="{FF2B5EF4-FFF2-40B4-BE49-F238E27FC236}">
                <a16:creationId xmlns:a16="http://schemas.microsoft.com/office/drawing/2014/main" id="{DCD77AB7-0F69-4F3D-B8E5-437CDCDD9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122363"/>
            <a:ext cx="91440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1" lang="zh-TW" altLang="en-US" sz="10000" b="1" kern="0">
                <a:solidFill>
                  <a:srgbClr val="002060"/>
                </a:solidFill>
                <a:latin typeface="華康POP1體W7" panose="02010609010101010101" pitchFamily="49" charset="-120"/>
                <a:ea typeface="華康POP1體W7" panose="02010609010101010101" pitchFamily="49" charset="-120"/>
                <a:cs typeface="Times New Roman" panose="02020603050405020304" pitchFamily="18" charset="0"/>
              </a:rPr>
              <a:t>素養評量</a:t>
            </a:r>
            <a:endParaRPr kumimoji="1" lang="en-US" altLang="zh-TW" sz="10000" b="1" kern="0" dirty="0">
              <a:solidFill>
                <a:srgbClr val="002060"/>
              </a:solidFill>
              <a:latin typeface="華康POP1體W7" panose="02010609010101010101" pitchFamily="49" charset="-120"/>
              <a:ea typeface="華康POP1體W7" panose="02010609010101010101" pitchFamily="49" charset="-120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DDCAA56-31FE-43DB-A258-4C09E2D8B230}"/>
              </a:ext>
            </a:extLst>
          </p:cNvPr>
          <p:cNvSpPr/>
          <p:nvPr/>
        </p:nvSpPr>
        <p:spPr>
          <a:xfrm>
            <a:off x="6229355" y="3629556"/>
            <a:ext cx="54864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桃園市數學輔導團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副召集人 大同國小 梁寶丹 校長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輔導員     四維國小 戴榮輝 老師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  <a:latin typeface="+mn-ea"/>
            </a:endParaRPr>
          </a:p>
          <a:p>
            <a:pPr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輔導員     五權國小 田明智 主任</a:t>
            </a:r>
          </a:p>
        </p:txBody>
      </p:sp>
    </p:spTree>
    <p:extLst>
      <p:ext uri="{BB962C8B-B14F-4D97-AF65-F5344CB8AC3E}">
        <p14:creationId xmlns:p14="http://schemas.microsoft.com/office/powerpoint/2010/main" val="271199075"/>
      </p:ext>
    </p:extLst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矩形 1">
            <a:hlinkClick r:id="rId13"/>
            <a:extLst>
              <a:ext uri="{FF2B5EF4-FFF2-40B4-BE49-F238E27FC236}">
                <a16:creationId xmlns:a16="http://schemas.microsoft.com/office/drawing/2014/main" id="{E18E445A-53B2-4AE4-943C-EEDBB98E9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422" y="1955068"/>
            <a:ext cx="9144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1" lang="zh-TW" altLang="en-US" sz="6000" b="1" dirty="0">
                <a:solidFill>
                  <a:srgbClr val="002060"/>
                </a:solidFill>
                <a:latin typeface="華康POP1體W7" panose="02010609010101010101" pitchFamily="49" charset="-120"/>
                <a:ea typeface="華康POP1體W7" panose="02010609010101010101" pitchFamily="49" charset="-120"/>
                <a:cs typeface="Times New Roman" panose="02020603050405020304" pitchFamily="18" charset="0"/>
              </a:rPr>
              <a:t>有趣的數學遊戲</a:t>
            </a:r>
            <a:endParaRPr kumimoji="1" lang="en-US" altLang="zh-TW" sz="6000" b="1" dirty="0">
              <a:solidFill>
                <a:srgbClr val="002060"/>
              </a:solidFill>
              <a:latin typeface="華康POP1體W7" panose="02010609010101010101" pitchFamily="49" charset="-120"/>
              <a:ea typeface="華康POP1體W7" panose="02010609010101010101" pitchFamily="49" charset="-120"/>
              <a:cs typeface="Times New Roman" panose="02020603050405020304" pitchFamily="18" charset="0"/>
            </a:endParaRPr>
          </a:p>
        </p:txBody>
      </p:sp>
      <p:sp>
        <p:nvSpPr>
          <p:cNvPr id="19" name="矩形 18">
            <a:hlinkClick r:id="rId14"/>
            <a:extLst>
              <a:ext uri="{FF2B5EF4-FFF2-40B4-BE49-F238E27FC236}">
                <a16:creationId xmlns:a16="http://schemas.microsoft.com/office/drawing/2014/main" id="{869927BA-B8D9-4FF5-9F5C-2694F7DDCAD1}"/>
              </a:ext>
            </a:extLst>
          </p:cNvPr>
          <p:cNvSpPr/>
          <p:nvPr/>
        </p:nvSpPr>
        <p:spPr>
          <a:xfrm>
            <a:off x="4026462" y="3059668"/>
            <a:ext cx="48847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/>
              <a:t>https://www.youtube.com/watch?v=gDZNdyhJLJo</a:t>
            </a:r>
          </a:p>
        </p:txBody>
      </p:sp>
    </p:spTree>
    <p:extLst>
      <p:ext uri="{BB962C8B-B14F-4D97-AF65-F5344CB8AC3E}">
        <p14:creationId xmlns:p14="http://schemas.microsoft.com/office/powerpoint/2010/main" val="2749848037"/>
      </p:ext>
    </p:extLst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">
            <a:extLst>
              <a:ext uri="{FF2B5EF4-FFF2-40B4-BE49-F238E27FC236}">
                <a16:creationId xmlns:a16="http://schemas.microsoft.com/office/drawing/2014/main" id="{7EDE3D89-542D-4D42-843E-9B028756E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6784" y="1696850"/>
            <a:ext cx="9566245" cy="335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r>
              <a:rPr lang="zh-TW" altLang="en-US" sz="48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大綱</a:t>
            </a:r>
            <a:endParaRPr lang="en-US" altLang="zh-TW" sz="48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一、什麼是素養評量</a:t>
            </a:r>
            <a:endParaRPr lang="en-US" altLang="zh-TW" sz="40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二</a:t>
            </a:r>
            <a:r>
              <a:rPr lang="zh-TW" altLang="en-US" sz="4000" b="1" dirty="0" smtClean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、數學素養試題品質評量規準表</a:t>
            </a:r>
            <a:endParaRPr lang="en-US" altLang="zh-TW" sz="40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三、實作</a:t>
            </a:r>
            <a:r>
              <a:rPr lang="en-US" altLang="zh-TW" sz="4000" b="1" dirty="0">
                <a:solidFill>
                  <a:srgbClr val="002060"/>
                </a:solidFill>
                <a:ea typeface="文鼎海報體" panose="02010609010101010101" pitchFamily="49" charset="-120"/>
              </a:rPr>
              <a:t/>
            </a:r>
            <a:br>
              <a:rPr lang="en-US" altLang="zh-TW" sz="4000" b="1" dirty="0">
                <a:solidFill>
                  <a:srgbClr val="002060"/>
                </a:solidFill>
                <a:ea typeface="文鼎海報體" panose="02010609010101010101" pitchFamily="49" charset="-120"/>
              </a:rPr>
            </a:br>
            <a:endParaRPr lang="zh-TW" altLang="en-US" sz="4000" dirty="0">
              <a:solidFill>
                <a:srgbClr val="002060"/>
              </a:solidFill>
              <a:ea typeface="文鼎海報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105088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">
            <a:extLst>
              <a:ext uri="{FF2B5EF4-FFF2-40B4-BE49-F238E27FC236}">
                <a16:creationId xmlns:a16="http://schemas.microsoft.com/office/drawing/2014/main" id="{40C476F5-8418-47DB-B3CF-BF9080DE6D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102" y="444203"/>
            <a:ext cx="956624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快速掌握數學素養命題的訣竅</a:t>
            </a:r>
            <a:r>
              <a:rPr lang="en-US" altLang="zh-TW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(</a:t>
            </a:r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上</a:t>
            </a:r>
            <a:r>
              <a:rPr lang="en-US" altLang="zh-TW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)—2</a:t>
            </a:r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策略 </a:t>
            </a:r>
            <a:r>
              <a:rPr lang="en-US" altLang="zh-TW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6</a:t>
            </a:r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步驟</a:t>
            </a:r>
            <a:r>
              <a:rPr lang="en-US" altLang="zh-TW" b="1" kern="0"/>
              <a:t/>
            </a:r>
            <a:br>
              <a:rPr lang="en-US" altLang="zh-TW" b="1" kern="0"/>
            </a:br>
            <a:endParaRPr lang="zh-TW" altLang="en-US" kern="0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2C8CDA0D-418D-4F16-B9E3-33AD90BB49B8}"/>
              </a:ext>
            </a:extLst>
          </p:cNvPr>
          <p:cNvSpPr/>
          <p:nvPr/>
        </p:nvSpPr>
        <p:spPr>
          <a:xfrm>
            <a:off x="1462479" y="1112772"/>
            <a:ext cx="99968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一、布題強調真實的情境與真實的問題。</a:t>
            </a:r>
          </a:p>
          <a:p>
            <a:r>
              <a:rPr lang="zh-TW" altLang="en-US" sz="24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二、評量強調總綱核心素養或領域／科目核心素養、學科本質及學習重點。</a:t>
            </a:r>
            <a:endParaRPr lang="zh-TW" altLang="en-US" sz="2400" b="0" i="0" dirty="0">
              <a:solidFill>
                <a:srgbClr val="002060"/>
              </a:solidFill>
              <a:effectLst/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1F9FF962-4B3A-4221-8C24-9EAEF0A39C3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5137" y="2162742"/>
            <a:ext cx="9620250" cy="3438525"/>
          </a:xfrm>
          <a:prstGeom prst="rect">
            <a:avLst/>
          </a:prstGeom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1080177B-8177-4DC6-8463-F06960920762}"/>
              </a:ext>
            </a:extLst>
          </p:cNvPr>
          <p:cNvSpPr/>
          <p:nvPr/>
        </p:nvSpPr>
        <p:spPr>
          <a:xfrm>
            <a:off x="4923164" y="5635574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50306"/>
      </p:ext>
    </p:extLst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628AF54E-FBCC-426B-B670-D52372334AB0}"/>
              </a:ext>
            </a:extLst>
          </p:cNvPr>
          <p:cNvSpPr/>
          <p:nvPr/>
        </p:nvSpPr>
        <p:spPr>
          <a:xfrm>
            <a:off x="860885" y="1388202"/>
            <a:ext cx="115069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步驟一 辨識試題</a:t>
            </a:r>
          </a:p>
          <a:p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檢核重點如下：</a:t>
            </a:r>
          </a:p>
          <a:p>
            <a:r>
              <a:rPr lang="en-US" altLang="zh-TW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1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、題幹是否為學生切身相關的</a:t>
            </a:r>
            <a:r>
              <a:rPr lang="zh-TW" altLang="en-US" sz="28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生活經驗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，或</a:t>
            </a:r>
            <a:r>
              <a:rPr lang="zh-TW" altLang="en-US" sz="28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未來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可能經歷。</a:t>
            </a:r>
          </a:p>
          <a:p>
            <a:r>
              <a:rPr lang="en-US" altLang="zh-TW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2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、題幹的</a:t>
            </a:r>
            <a:r>
              <a:rPr lang="zh-TW" altLang="en-US" sz="28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數據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是否符合或接近</a:t>
            </a:r>
            <a:r>
              <a:rPr lang="zh-TW" altLang="en-US" sz="28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真實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en-US" altLang="zh-TW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3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、題幹</a:t>
            </a:r>
            <a:r>
              <a:rPr lang="zh-TW" altLang="en-US" sz="28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閱讀負荷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是否減至最</a:t>
            </a:r>
            <a:r>
              <a:rPr lang="zh-TW" altLang="en-US" sz="28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低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en-US" altLang="zh-TW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4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、問題是否符合實際</a:t>
            </a:r>
            <a:r>
              <a:rPr lang="zh-TW" altLang="en-US" sz="28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目的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或</a:t>
            </a:r>
            <a:r>
              <a:rPr lang="zh-TW" altLang="en-US" sz="28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需求</a:t>
            </a:r>
            <a:r>
              <a:rPr lang="zh-TW" altLang="en-US" sz="28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  <a:endParaRPr lang="zh-TW" altLang="en-US" sz="2800" b="0" i="0" dirty="0">
              <a:solidFill>
                <a:srgbClr val="002060"/>
              </a:solidFill>
              <a:effectLst/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1A8FCD0-F4E6-4666-9523-F4536E707608}"/>
              </a:ext>
            </a:extLst>
          </p:cNvPr>
          <p:cNvSpPr/>
          <p:nvPr/>
        </p:nvSpPr>
        <p:spPr>
          <a:xfrm>
            <a:off x="6343835" y="575018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001922"/>
      </p:ext>
    </p:extLst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0279399F-CE24-4300-B042-27DE6DA492EC}"/>
              </a:ext>
            </a:extLst>
          </p:cNvPr>
          <p:cNvSpPr/>
          <p:nvPr/>
        </p:nvSpPr>
        <p:spPr>
          <a:xfrm>
            <a:off x="864092" y="1972497"/>
            <a:ext cx="9558291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由小到大依序寫出</a:t>
            </a: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72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和</a:t>
            </a: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96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的</a:t>
            </a:r>
            <a:r>
              <a:rPr lang="zh-TW" altLang="en-US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公因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數。最</a:t>
            </a:r>
            <a:r>
              <a:rPr lang="zh-TW" altLang="en-US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大公因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數是多少？</a:t>
            </a:r>
            <a:endParaRPr lang="en-US" altLang="zh-TW" sz="32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72   1 2 3 4 6 8 9 12   18 24   36   72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96   1 2 3 4 6 8   12 16   24 32  48    96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  </a:t>
            </a:r>
            <a:endParaRPr lang="zh-TW" altLang="zh-TW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D51E0DC-8219-47FB-9107-628E55B47B77}"/>
              </a:ext>
            </a:extLst>
          </p:cNvPr>
          <p:cNvSpPr/>
          <p:nvPr/>
        </p:nvSpPr>
        <p:spPr>
          <a:xfrm>
            <a:off x="6405735" y="5591186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5AA53727-EADA-48C6-8203-85B5A3C7CEE5}"/>
              </a:ext>
            </a:extLst>
          </p:cNvPr>
          <p:cNvSpPr/>
          <p:nvPr/>
        </p:nvSpPr>
        <p:spPr>
          <a:xfrm>
            <a:off x="864092" y="668069"/>
            <a:ext cx="86865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FF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【!】題幹不符合「學生切身相關的生活經驗，或未來可能經歷」的範例：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2124950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46D98B0A-5D1D-4F5D-BDDC-03919EE76C59}"/>
              </a:ext>
            </a:extLst>
          </p:cNvPr>
          <p:cNvSpPr/>
          <p:nvPr/>
        </p:nvSpPr>
        <p:spPr>
          <a:xfrm>
            <a:off x="775317" y="2317475"/>
            <a:ext cx="93807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小新參加國小盃</a:t>
            </a: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200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公尺徑賽，以12秒的成績奪冠，請問小新的平均速率是多少？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97092A1-34B4-4D8E-BE75-267DD5C88B06}"/>
              </a:ext>
            </a:extLst>
          </p:cNvPr>
          <p:cNvSpPr/>
          <p:nvPr/>
        </p:nvSpPr>
        <p:spPr>
          <a:xfrm>
            <a:off x="6096000" y="564445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D503F2E-657A-4E50-B636-D7440E017FF2}"/>
              </a:ext>
            </a:extLst>
          </p:cNvPr>
          <p:cNvSpPr/>
          <p:nvPr/>
        </p:nvSpPr>
        <p:spPr>
          <a:xfrm>
            <a:off x="464597" y="1040931"/>
            <a:ext cx="97979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FF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【!】題幹不符合「數據符合或接近真實」的範例：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63909274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C00816BB-51D5-482A-84F3-7B67D3A1C193}"/>
              </a:ext>
            </a:extLst>
          </p:cNvPr>
          <p:cNvSpPr/>
          <p:nvPr/>
        </p:nvSpPr>
        <p:spPr>
          <a:xfrm>
            <a:off x="745481" y="1137303"/>
            <a:ext cx="110231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不知道你有沒有發現，骰子的1 點和4 點是紅色的？傳說是因為當年唐玄宗與楊貴妃在後宮擲骰遊樂，眼看要輸了，只有出現4 點方能解救敗局，當時還有一個骰子仍在旋轉之中，唐玄宗心中一急，便連喊著「4 ！ 4 ！ 4 ！」，塵埃落定後，果然是「4」。唐玄宗一高興，就宣告天下骰子上的「1」和「4」點可以描紅。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小銘打算製作一個骰子，1 點和4 點是紅色，其餘的為黑色，而且相對的面點數加起來等於7。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1. 右方的展開圖組合後是什麼形體？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2. 組合後的骰子有幾個頂點？幾條邊？幾個面？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pic>
        <p:nvPicPr>
          <p:cNvPr id="16" name="Picture 2" descr="https://e108in.knsh.com.tw/Upload/Artical/55/03_b.jpg">
            <a:extLst>
              <a:ext uri="{FF2B5EF4-FFF2-40B4-BE49-F238E27FC236}">
                <a16:creationId xmlns:a16="http://schemas.microsoft.com/office/drawing/2014/main" id="{F4D34276-0F3E-499B-9E8F-46CF7EF8F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1976" y="4090650"/>
            <a:ext cx="1926388" cy="158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69DEF6FD-7ABC-4DB1-8C3B-A6475DAE212D}"/>
              </a:ext>
            </a:extLst>
          </p:cNvPr>
          <p:cNvSpPr/>
          <p:nvPr/>
        </p:nvSpPr>
        <p:spPr>
          <a:xfrm>
            <a:off x="6065385" y="5600063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96206E6-12A9-4CE2-AE06-51E26ADC7B61}"/>
              </a:ext>
            </a:extLst>
          </p:cNvPr>
          <p:cNvSpPr/>
          <p:nvPr/>
        </p:nvSpPr>
        <p:spPr>
          <a:xfrm>
            <a:off x="612993" y="433518"/>
            <a:ext cx="90075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FF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【!】題幹不符合「閱讀負荷減至最低」的範例：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2894294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896D2925-1B3C-4F2D-B19D-81E9A5498271}"/>
              </a:ext>
            </a:extLst>
          </p:cNvPr>
          <p:cNvSpPr/>
          <p:nvPr/>
        </p:nvSpPr>
        <p:spPr>
          <a:xfrm>
            <a:off x="656524" y="1102041"/>
            <a:ext cx="85972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FF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【!】問題不符合「實際目的或需求」的範例：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6FAB399-999E-4F7C-9570-EEE4AA3ECCA5}"/>
              </a:ext>
            </a:extLst>
          </p:cNvPr>
          <p:cNvSpPr/>
          <p:nvPr/>
        </p:nvSpPr>
        <p:spPr>
          <a:xfrm>
            <a:off x="531636" y="1783023"/>
            <a:ext cx="115823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TW" sz="32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小古和小英分別吃一大碗乾麵，小古花了8 分35 秒吃完，小英花了510 秒吃完，誰吃得比較快？快多少秒？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A5F348FE-5B1A-4843-A624-F86B8D2F67D3}"/>
              </a:ext>
            </a:extLst>
          </p:cNvPr>
          <p:cNvSpPr/>
          <p:nvPr/>
        </p:nvSpPr>
        <p:spPr>
          <a:xfrm>
            <a:off x="6322836" y="560894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81891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E6E26B86-C5DE-4DFB-B05E-760A0FD83ED1}"/>
              </a:ext>
            </a:extLst>
          </p:cNvPr>
          <p:cNvSpPr/>
          <p:nvPr/>
        </p:nvSpPr>
        <p:spPr>
          <a:xfrm>
            <a:off x="389738" y="2142200"/>
            <a:ext cx="112835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TW" sz="32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老師有2 張一樣大的圖畫紙，小古拿走其中一張的2/1 ，小英拿走另外一張的3/2 。請問老師還有多少張圖畫紙？</a:t>
            </a:r>
            <a:endParaRPr lang="zh-TW" altLang="en-US" sz="32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  <a:cs typeface="Segoe UI" panose="020B0502040204020203" pitchFamily="34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F31C88A-6176-460D-82CB-7598B116B146}"/>
              </a:ext>
            </a:extLst>
          </p:cNvPr>
          <p:cNvSpPr/>
          <p:nvPr/>
        </p:nvSpPr>
        <p:spPr>
          <a:xfrm>
            <a:off x="6299203" y="5582308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A6127FB-8E6F-4118-98C8-EE1769FBAA30}"/>
              </a:ext>
            </a:extLst>
          </p:cNvPr>
          <p:cNvSpPr/>
          <p:nvPr/>
        </p:nvSpPr>
        <p:spPr>
          <a:xfrm>
            <a:off x="389738" y="1168911"/>
            <a:ext cx="103504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FF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【!】題幹不符合「學生切身相關的生活經驗，或未來可能經歷」且問題不符合「實際目的或需求」的範例：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409859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1">
            <a:extLst>
              <a:ext uri="{FF2B5EF4-FFF2-40B4-BE49-F238E27FC236}">
                <a16:creationId xmlns:a16="http://schemas.microsoft.com/office/drawing/2014/main" id="{187509B7-3A60-42A2-A557-6E2B6C2E4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564" y="748841"/>
            <a:ext cx="47811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步驟二 改寫試題</a:t>
            </a:r>
            <a:endParaRPr kumimoji="0" lang="zh-TW" altLang="zh-TW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善用既有的</a:t>
            </a:r>
            <a:r>
              <a:rPr kumimoji="0" lang="zh-TW" altLang="zh-TW" sz="2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數學素養學習單進行改寫。</a:t>
            </a:r>
          </a:p>
        </p:txBody>
      </p:sp>
      <p:pic>
        <p:nvPicPr>
          <p:cNvPr id="16" name="Picture 2" descr="https://e108in.knsh.com.tw/Upload/Artical/55/04_b.jpg">
            <a:extLst>
              <a:ext uri="{FF2B5EF4-FFF2-40B4-BE49-F238E27FC236}">
                <a16:creationId xmlns:a16="http://schemas.microsoft.com/office/drawing/2014/main" id="{911ED13C-2AC7-4E25-9446-5ACFE67E9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664" y="390616"/>
            <a:ext cx="6239753" cy="509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38B73E59-8C31-47F8-8AB7-016ECA6C2CB7}"/>
              </a:ext>
            </a:extLst>
          </p:cNvPr>
          <p:cNvSpPr/>
          <p:nvPr/>
        </p:nvSpPr>
        <p:spPr>
          <a:xfrm>
            <a:off x="6476717" y="5607895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977273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EC27C52D-A1A1-42B9-A9AF-4D233FF9BBAC}"/>
              </a:ext>
            </a:extLst>
          </p:cNvPr>
          <p:cNvSpPr/>
          <p:nvPr/>
        </p:nvSpPr>
        <p:spPr>
          <a:xfrm>
            <a:off x="644554" y="415639"/>
            <a:ext cx="109028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試題題幹符合「學生切身相關的生活經驗，或未來可能經歷」，而問題屬於學科知識題。</a:t>
            </a:r>
            <a:endParaRPr lang="en-US" altLang="zh-TW" sz="20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改寫後的試題內容如下：</a:t>
            </a:r>
            <a:endParaRPr lang="zh-TW" altLang="en-US" sz="20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58557247-139A-4723-A253-F76382A737B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49881" y="1400524"/>
            <a:ext cx="5909546" cy="436781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2C4C6519-522D-4436-9F55-7A269004C854}"/>
              </a:ext>
            </a:extLst>
          </p:cNvPr>
          <p:cNvSpPr/>
          <p:nvPr/>
        </p:nvSpPr>
        <p:spPr>
          <a:xfrm>
            <a:off x="6444143" y="5768337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1" name="Picture 2" descr="https://e108in.knsh.com.tw/Upload/Artical/55/04_b.jpg">
            <a:extLst>
              <a:ext uri="{FF2B5EF4-FFF2-40B4-BE49-F238E27FC236}">
                <a16:creationId xmlns:a16="http://schemas.microsoft.com/office/drawing/2014/main" id="{F6282B9D-9125-411C-A6FE-B0C07F989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00524"/>
            <a:ext cx="6249881" cy="455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橢圓 21">
            <a:extLst>
              <a:ext uri="{FF2B5EF4-FFF2-40B4-BE49-F238E27FC236}">
                <a16:creationId xmlns:a16="http://schemas.microsoft.com/office/drawing/2014/main" id="{ECC7242F-8992-4764-9157-E83077114ACC}"/>
              </a:ext>
            </a:extLst>
          </p:cNvPr>
          <p:cNvSpPr/>
          <p:nvPr/>
        </p:nvSpPr>
        <p:spPr>
          <a:xfrm>
            <a:off x="6329779" y="1215858"/>
            <a:ext cx="4057095" cy="55683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02157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38B73E59-8C31-47F8-8AB7-016ECA6C2CB7}"/>
              </a:ext>
            </a:extLst>
          </p:cNvPr>
          <p:cNvSpPr/>
          <p:nvPr/>
        </p:nvSpPr>
        <p:spPr>
          <a:xfrm>
            <a:off x="6476717" y="5607895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5577BA4-0BFC-4CFE-9C25-C56BA25A6B11}"/>
              </a:ext>
            </a:extLst>
          </p:cNvPr>
          <p:cNvSpPr/>
          <p:nvPr/>
        </p:nvSpPr>
        <p:spPr>
          <a:xfrm>
            <a:off x="529817" y="399496"/>
            <a:ext cx="114677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步驟三 情境聯想</a:t>
            </a:r>
          </a:p>
          <a:p>
            <a:endParaRPr lang="en-US" altLang="zh-TW" sz="20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經過改寫練習與掌握素養命題要素後，建議老師們嘗試以情境聯想的策略，進行題組命題創作。</a:t>
            </a:r>
          </a:p>
          <a:p>
            <a:r>
              <a:rPr lang="zh-TW" altLang="en-US" sz="2000" dirty="0">
                <a:latin typeface="華康儷金黑" panose="02010609000101010101" pitchFamily="49" charset="-120"/>
                <a:ea typeface="華康儷金黑" panose="02010609000101010101" pitchFamily="49" charset="-120"/>
              </a:rPr>
              <a:t/>
            </a:r>
            <a:br>
              <a:rPr lang="zh-TW" altLang="en-US" sz="2000" dirty="0">
                <a:latin typeface="華康儷金黑" panose="02010609000101010101" pitchFamily="49" charset="-120"/>
                <a:ea typeface="華康儷金黑" panose="02010609000101010101" pitchFamily="49" charset="-120"/>
              </a:rPr>
            </a:br>
            <a:endParaRPr lang="zh-TW" altLang="en-US" sz="20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pic>
        <p:nvPicPr>
          <p:cNvPr id="18" name="圖片 17">
            <a:extLst>
              <a:ext uri="{FF2B5EF4-FFF2-40B4-BE49-F238E27FC236}">
                <a16:creationId xmlns:a16="http://schemas.microsoft.com/office/drawing/2014/main" id="{E412E544-2A4D-483E-9A6A-549B4AF1E87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4616" y="1661500"/>
            <a:ext cx="5889989" cy="3854436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7C8C6753-0CA0-4885-B737-6C6306D03E1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73503" y="1661500"/>
            <a:ext cx="5438863" cy="3854436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7680143A-6CD0-4429-88A2-0A9DCA0082FA}"/>
              </a:ext>
            </a:extLst>
          </p:cNvPr>
          <p:cNvSpPr/>
          <p:nvPr/>
        </p:nvSpPr>
        <p:spPr>
          <a:xfrm>
            <a:off x="6263692" y="564445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橢圓 20">
            <a:extLst>
              <a:ext uri="{FF2B5EF4-FFF2-40B4-BE49-F238E27FC236}">
                <a16:creationId xmlns:a16="http://schemas.microsoft.com/office/drawing/2014/main" id="{B05CA917-EAF1-49F8-9FFA-0037BA9D4455}"/>
              </a:ext>
            </a:extLst>
          </p:cNvPr>
          <p:cNvSpPr/>
          <p:nvPr/>
        </p:nvSpPr>
        <p:spPr>
          <a:xfrm>
            <a:off x="7883371" y="2030712"/>
            <a:ext cx="1047565" cy="316578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2299104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2893059"/>
            <a:ext cx="120591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</a:t>
            </a:r>
            <a:r>
              <a:rPr lang="zh-TW" altLang="en-US" sz="5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</a:t>
            </a:r>
            <a:r>
              <a:rPr lang="zh-TW" altLang="en-US" sz="54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</a:t>
            </a:r>
            <a:endParaRPr lang="en-US" altLang="zh-TW" sz="5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Google Shape;437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10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12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14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753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文字方塊 21"/>
          <p:cNvSpPr txBox="1"/>
          <p:nvPr/>
        </p:nvSpPr>
        <p:spPr>
          <a:xfrm>
            <a:off x="2623540" y="322886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素養導向教學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6975800" y="322886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素養導向評量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弧形箭號 (下彎) 23"/>
          <p:cNvSpPr/>
          <p:nvPr/>
        </p:nvSpPr>
        <p:spPr>
          <a:xfrm>
            <a:off x="4239690" y="1889158"/>
            <a:ext cx="3753293" cy="1265274"/>
          </a:xfrm>
          <a:prstGeom prst="curvedDownArrow">
            <a:avLst>
              <a:gd name="adj1" fmla="val 16728"/>
              <a:gd name="adj2" fmla="val 50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弧形箭號 (下彎) 24"/>
          <p:cNvSpPr/>
          <p:nvPr/>
        </p:nvSpPr>
        <p:spPr>
          <a:xfrm rot="10800000">
            <a:off x="4143996" y="3826508"/>
            <a:ext cx="3753293" cy="1265274"/>
          </a:xfrm>
          <a:prstGeom prst="curvedDownArrow">
            <a:avLst>
              <a:gd name="adj1" fmla="val 16728"/>
              <a:gd name="adj2" fmla="val 50000"/>
              <a:gd name="adj3" fmla="val 25000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左-右雙向箭號 25"/>
          <p:cNvSpPr/>
          <p:nvPr/>
        </p:nvSpPr>
        <p:spPr>
          <a:xfrm>
            <a:off x="4916598" y="3330981"/>
            <a:ext cx="2105247" cy="318978"/>
          </a:xfrm>
          <a:prstGeom prst="left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7897289" y="2637648"/>
            <a:ext cx="133970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總結性評量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3474144" y="4722450"/>
            <a:ext cx="133970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診斷性評量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5299370" y="2969766"/>
            <a:ext cx="133970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形成性評量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4089525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/>
          <p:cNvSpPr/>
          <p:nvPr/>
        </p:nvSpPr>
        <p:spPr>
          <a:xfrm>
            <a:off x="83570" y="663266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TW" sz="50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數學素養試題</a:t>
            </a:r>
            <a:r>
              <a:rPr lang="zh-TW" altLang="zh-TW" sz="50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品質</a:t>
            </a:r>
            <a:r>
              <a:rPr lang="en-US" altLang="zh-TW" sz="50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</a:t>
            </a:r>
            <a:endParaRPr lang="zh-TW" altLang="en-US" sz="5000" dirty="0"/>
          </a:p>
        </p:txBody>
      </p:sp>
      <p:sp>
        <p:nvSpPr>
          <p:cNvPr id="16" name="矩形 15"/>
          <p:cNvSpPr/>
          <p:nvPr/>
        </p:nvSpPr>
        <p:spPr>
          <a:xfrm>
            <a:off x="402224" y="1768759"/>
            <a:ext cx="1122218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常見問題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推廣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素養導向評量後，紙筆測驗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是否不再考基本知識與能力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 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紙筆測驗中加入素養導向的評量試題就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能夠培養核心素養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嗎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導向評量強調真實情境中的應用，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每個人的真實情境都不同，該如何界定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sz="2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素養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導向紙筆測驗的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試題似乎都很長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，學生光是看完題目就花掉很久的時間，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這樣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真的測得到學生的能力嗎？ </a:t>
            </a:r>
          </a:p>
        </p:txBody>
      </p:sp>
    </p:spTree>
    <p:extLst>
      <p:ext uri="{BB962C8B-B14F-4D97-AF65-F5344CB8AC3E}">
        <p14:creationId xmlns:p14="http://schemas.microsoft.com/office/powerpoint/2010/main" val="2835463454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74AD1B2E-0AF0-45A9-B7DA-C3D0EE90BEA1}"/>
              </a:ext>
            </a:extLst>
          </p:cNvPr>
          <p:cNvSpPr/>
          <p:nvPr/>
        </p:nvSpPr>
        <p:spPr>
          <a:xfrm>
            <a:off x="265446" y="1672631"/>
            <a:ext cx="115069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檢核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重點如下：</a:t>
            </a: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、題幹是否為學生切身相關的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生活經驗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，或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可能經歷。</a:t>
            </a: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、題幹的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數據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是否符合或接近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真實</a:t>
            </a:r>
            <a:r>
              <a:rPr lang="zh-TW" altLang="en-US" sz="28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、題幹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閱讀負荷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是否減至最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低</a:t>
            </a:r>
            <a:r>
              <a:rPr lang="zh-TW" altLang="en-US" sz="28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、問題是否符合實際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目的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sz="2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需求</a:t>
            </a:r>
            <a:r>
              <a:rPr lang="zh-TW" altLang="en-US" sz="28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sz="2800" b="0" i="0" dirty="0">
              <a:solidFill>
                <a:srgbClr val="00206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676346" y="5646428"/>
            <a:ext cx="6096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altLang="zh-TW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數學</a:t>
            </a:r>
            <a:r>
              <a:rPr lang="en-US" altLang="zh-TW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lang="zh-TW" altLang="en-US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快速掌握數學素養命題的訣竅</a:t>
            </a:r>
            <a:r>
              <a:rPr lang="en-US" altLang="zh-TW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r>
              <a:rPr lang="en-US" altLang="zh-TW" sz="1100" b="1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algn="r"/>
            <a:r>
              <a:rPr lang="zh-TW" altLang="en-US" sz="1100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作者：桃園市仁和國小 林裕峰主任</a:t>
            </a:r>
            <a:endParaRPr lang="zh-TW" altLang="en-US" sz="1100" b="0" i="0" dirty="0">
              <a:solidFill>
                <a:srgbClr val="333333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16500" y="682757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TW" sz="50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數學素養試題</a:t>
            </a:r>
            <a:r>
              <a:rPr lang="zh-TW" altLang="zh-TW" sz="50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品質</a:t>
            </a:r>
            <a:r>
              <a:rPr lang="en-US" altLang="zh-TW" sz="50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-2</a:t>
            </a:r>
            <a:endParaRPr lang="zh-TW" altLang="en-US" sz="5000" dirty="0"/>
          </a:p>
        </p:txBody>
      </p:sp>
    </p:spTree>
    <p:extLst>
      <p:ext uri="{BB962C8B-B14F-4D97-AF65-F5344CB8AC3E}">
        <p14:creationId xmlns:p14="http://schemas.microsoft.com/office/powerpoint/2010/main" val="409908645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圖片 14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6" y="1737241"/>
            <a:ext cx="4251321" cy="447671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0" y="875467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3366114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圖片 14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02" y="2453656"/>
            <a:ext cx="11100204" cy="2060987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907736" y="3004497"/>
            <a:ext cx="1055716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7" name="群組 16"/>
          <p:cNvGrpSpPr/>
          <p:nvPr/>
        </p:nvGrpSpPr>
        <p:grpSpPr>
          <a:xfrm>
            <a:off x="2390172" y="3004497"/>
            <a:ext cx="2729345" cy="2857375"/>
            <a:chOff x="2286000" y="1260764"/>
            <a:chExt cx="2729345" cy="2857375"/>
          </a:xfrm>
        </p:grpSpPr>
        <p:sp>
          <p:nvSpPr>
            <p:cNvPr id="18" name="向下箭號 17"/>
            <p:cNvSpPr/>
            <p:nvPr/>
          </p:nvSpPr>
          <p:spPr>
            <a:xfrm>
              <a:off x="3048000" y="1740415"/>
              <a:ext cx="789710" cy="1898073"/>
            </a:xfrm>
            <a:prstGeom prst="downArrow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2583873" y="3718029"/>
              <a:ext cx="1717964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總結性評量</a:t>
              </a:r>
              <a:endPara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2286000" y="1260764"/>
              <a:ext cx="2729345" cy="581891"/>
            </a:xfrm>
            <a:prstGeom prst="rect">
              <a:avLst/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5258063" y="3004497"/>
            <a:ext cx="2812473" cy="2857375"/>
            <a:chOff x="5153891" y="1260764"/>
            <a:chExt cx="2812473" cy="2857375"/>
          </a:xfrm>
        </p:grpSpPr>
        <p:sp>
          <p:nvSpPr>
            <p:cNvPr id="22" name="向下箭號 21"/>
            <p:cNvSpPr/>
            <p:nvPr/>
          </p:nvSpPr>
          <p:spPr>
            <a:xfrm>
              <a:off x="6082145" y="1740415"/>
              <a:ext cx="789710" cy="1898073"/>
            </a:xfrm>
            <a:prstGeom prst="downArrow">
              <a:avLst/>
            </a:prstGeom>
            <a:solidFill>
              <a:srgbClr val="33CCFF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5618018" y="3718029"/>
              <a:ext cx="1717964" cy="400110"/>
            </a:xfrm>
            <a:prstGeom prst="rect">
              <a:avLst/>
            </a:prstGeom>
            <a:solidFill>
              <a:srgbClr val="33CC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形成性評量</a:t>
              </a:r>
              <a:endPara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153891" y="1260764"/>
              <a:ext cx="2812473" cy="581891"/>
            </a:xfrm>
            <a:prstGeom prst="rect">
              <a:avLst/>
            </a:prstGeom>
            <a:noFill/>
            <a:ln w="38100">
              <a:solidFill>
                <a:srgbClr val="3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</a:t>
            </a:r>
            <a:r>
              <a:rPr lang="zh-TW" altLang="en-US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</a:t>
            </a:r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35331563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-2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3" y="2106225"/>
            <a:ext cx="11100204" cy="2060987"/>
          </a:xfrm>
          <a:prstGeom prst="rect">
            <a:avLst/>
          </a:prstGeom>
        </p:spPr>
      </p:pic>
      <p:pic>
        <p:nvPicPr>
          <p:cNvPr id="17" name="圖片 16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3" y="2106225"/>
            <a:ext cx="11100204" cy="206098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6443660" y="3114271"/>
            <a:ext cx="1648693" cy="58189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4156192" y="3114271"/>
            <a:ext cx="164869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文字方塊 19"/>
          <p:cNvSpPr txBox="1"/>
          <p:nvPr/>
        </p:nvSpPr>
        <p:spPr>
          <a:xfrm>
            <a:off x="3714314" y="4205762"/>
            <a:ext cx="2202875" cy="132343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填充題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建構反應題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簡答</a:t>
            </a: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問答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….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5804885" y="4205762"/>
            <a:ext cx="3920837" cy="193899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</a:rPr>
              <a:t>給予一篇導論文章閱讀，然後根據該文章 所提供或所隱含的訊息，在一連串事先</a:t>
            </a:r>
            <a:r>
              <a:rPr lang="zh-TW" altLang="en-US" sz="2000" dirty="0" smtClean="0">
                <a:solidFill>
                  <a:schemeClr val="bg1"/>
                </a:solidFill>
              </a:rPr>
              <a:t>編擬</a:t>
            </a:r>
            <a:r>
              <a:rPr lang="zh-TW" altLang="en-US" sz="2000" dirty="0">
                <a:solidFill>
                  <a:schemeClr val="bg1"/>
                </a:solidFill>
              </a:rPr>
              <a:t>好的問題上作答</a:t>
            </a:r>
            <a:r>
              <a:rPr lang="zh-TW" altLang="en-US" sz="2000" dirty="0" smtClean="0">
                <a:solidFill>
                  <a:schemeClr val="bg1"/>
                </a:solidFill>
              </a:rPr>
              <a:t>。</a:t>
            </a:r>
            <a:endParaRPr lang="en-US" altLang="zh-TW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</a:rPr>
              <a:t>高層次的認知</a:t>
            </a:r>
            <a:r>
              <a:rPr lang="zh-TW" altLang="en-US" sz="2000" dirty="0" smtClean="0">
                <a:solidFill>
                  <a:schemeClr val="bg1"/>
                </a:solidFill>
              </a:rPr>
              <a:t>能力</a:t>
            </a:r>
            <a:endParaRPr lang="en-US" altLang="zh-TW" sz="2000" dirty="0" smtClean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偏難的作答屬性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1417133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-3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76" y="2303206"/>
            <a:ext cx="11100204" cy="206098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540000" y="3884542"/>
            <a:ext cx="2566994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文字方塊 18"/>
          <p:cNvSpPr txBox="1"/>
          <p:nvPr/>
        </p:nvSpPr>
        <p:spPr>
          <a:xfrm>
            <a:off x="2293175" y="4555827"/>
            <a:ext cx="3216320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學生切身相關的生活</a:t>
            </a: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經驗</a:t>
            </a:r>
            <a:endParaRPr lang="en-US" altLang="zh-TW" sz="2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可能經歷</a:t>
            </a:r>
          </a:p>
        </p:txBody>
      </p:sp>
      <p:sp>
        <p:nvSpPr>
          <p:cNvPr id="20" name="矩形 19"/>
          <p:cNvSpPr/>
          <p:nvPr/>
        </p:nvSpPr>
        <p:spPr>
          <a:xfrm>
            <a:off x="5326743" y="3882949"/>
            <a:ext cx="2641600" cy="58189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5455336" y="4625549"/>
            <a:ext cx="2513007" cy="70788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基本知識與</a:t>
            </a:r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能力</a:t>
            </a:r>
            <a:endParaRPr lang="en-US" altLang="zh-TW" sz="2000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學習內容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4574544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9" grpId="0" animBg="1"/>
      <p:bldP spid="19" grpId="1" animBg="1"/>
      <p:bldP spid="20" grpId="0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圖片 17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307" y="2215126"/>
            <a:ext cx="9478698" cy="3277057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i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endParaRPr lang="en-US" altLang="zh-TW" sz="5000" b="1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92428" y="2027144"/>
            <a:ext cx="1508829" cy="385114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3901334" y="3444883"/>
            <a:ext cx="5126551" cy="95410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14"/>
              </a:rPr>
              <a:t>十二年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14"/>
              </a:rPr>
              <a:t>國民基本教育課程綱要數學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14"/>
              </a:rPr>
              <a:t>領綱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66662910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-5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7" name="圖片 16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07" y="2080472"/>
            <a:ext cx="9478698" cy="4372585"/>
          </a:xfrm>
          <a:prstGeom prst="rect">
            <a:avLst/>
          </a:prstGeom>
        </p:spPr>
      </p:pic>
      <p:grpSp>
        <p:nvGrpSpPr>
          <p:cNvPr id="20" name="群組 19"/>
          <p:cNvGrpSpPr/>
          <p:nvPr/>
        </p:nvGrpSpPr>
        <p:grpSpPr>
          <a:xfrm>
            <a:off x="714521" y="2993289"/>
            <a:ext cx="6039487" cy="3305911"/>
            <a:chOff x="1814945" y="2563091"/>
            <a:chExt cx="7952510" cy="2604654"/>
          </a:xfrm>
        </p:grpSpPr>
        <p:sp>
          <p:nvSpPr>
            <p:cNvPr id="21" name="矩形 20"/>
            <p:cNvSpPr/>
            <p:nvPr/>
          </p:nvSpPr>
          <p:spPr>
            <a:xfrm>
              <a:off x="1814945" y="2563091"/>
              <a:ext cx="7952510" cy="260465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en-US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年國教數學學習領域</a:t>
              </a:r>
              <a:r>
                <a:rPr lang="en-US" altLang="zh-TW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--</a:t>
              </a:r>
              <a:r>
                <a:rPr lang="zh-TW" altLang="en-US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學習內容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2004885" y="2956960"/>
              <a:ext cx="3420000" cy="540000"/>
            </a:xfrm>
            <a:prstGeom prst="round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N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數與量</a:t>
              </a:r>
              <a:endPara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3338192" y="3480264"/>
              <a:ext cx="3765782" cy="54000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空間與形狀</a:t>
              </a:r>
              <a:endPara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200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(G</a:t>
              </a:r>
              <a:r>
                <a:rPr lang="zh-TW" altLang="en-US" sz="200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坐標幾何</a:t>
              </a:r>
              <a:r>
                <a:rPr lang="en-US" altLang="zh-TW" sz="2000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圓角矩形 23"/>
            <p:cNvSpPr/>
            <p:nvPr/>
          </p:nvSpPr>
          <p:spPr>
            <a:xfrm>
              <a:off x="4671501" y="4003568"/>
              <a:ext cx="3420000" cy="5400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變化與關係</a:t>
              </a:r>
              <a:endParaRPr lang="en-US" altLang="zh-TW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(A</a:t>
              </a:r>
              <a:r>
                <a:rPr lang="zh-TW" altLang="en-US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代數、</a:t>
              </a:r>
              <a:r>
                <a:rPr lang="en-US" altLang="zh-TW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F</a:t>
              </a:r>
              <a:r>
                <a:rPr lang="zh-TW" altLang="en-US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函數</a:t>
              </a:r>
              <a:r>
                <a:rPr lang="en-US" altLang="zh-TW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圓角矩形 24"/>
            <p:cNvSpPr/>
            <p:nvPr/>
          </p:nvSpPr>
          <p:spPr>
            <a:xfrm>
              <a:off x="6004811" y="4526871"/>
              <a:ext cx="3420000" cy="540000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資料不確性</a:t>
              </a:r>
              <a:endPara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714521" y="2345892"/>
            <a:ext cx="1055716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7" name="群組 26"/>
          <p:cNvGrpSpPr/>
          <p:nvPr/>
        </p:nvGrpSpPr>
        <p:grpSpPr>
          <a:xfrm>
            <a:off x="6850144" y="2993289"/>
            <a:ext cx="5047815" cy="3305911"/>
            <a:chOff x="6663655" y="2327564"/>
            <a:chExt cx="5047815" cy="3864711"/>
          </a:xfrm>
        </p:grpSpPr>
        <p:sp>
          <p:nvSpPr>
            <p:cNvPr id="28" name="矩形 27"/>
            <p:cNvSpPr/>
            <p:nvPr/>
          </p:nvSpPr>
          <p:spPr>
            <a:xfrm>
              <a:off x="6663655" y="2327564"/>
              <a:ext cx="5047815" cy="3864711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2022PISA</a:t>
              </a:r>
              <a:r>
                <a:rPr lang="zh-TW" altLang="en-US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評量</a:t>
              </a:r>
              <a:r>
                <a:rPr lang="zh-TW" altLang="en-US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架構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29" name="圖片 28" descr="畫面剪輯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8348" y="2952725"/>
              <a:ext cx="4563112" cy="30960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71639064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-6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14" y="1976187"/>
            <a:ext cx="9478698" cy="437258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617114" y="2684953"/>
            <a:ext cx="1055716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8" name="群組 17"/>
          <p:cNvGrpSpPr/>
          <p:nvPr/>
        </p:nvGrpSpPr>
        <p:grpSpPr>
          <a:xfrm>
            <a:off x="7315896" y="3332615"/>
            <a:ext cx="4612808" cy="3498066"/>
            <a:chOff x="7051964" y="2800350"/>
            <a:chExt cx="4612808" cy="3498066"/>
          </a:xfrm>
        </p:grpSpPr>
        <p:sp>
          <p:nvSpPr>
            <p:cNvPr id="20" name="矩形 19"/>
            <p:cNvSpPr/>
            <p:nvPr/>
          </p:nvSpPr>
          <p:spPr>
            <a:xfrm>
              <a:off x="7051964" y="2800350"/>
              <a:ext cx="4612808" cy="34980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2022PISA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評量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架構</a:t>
              </a:r>
              <a:r>
                <a:rPr lang="en-US" altLang="zh-TW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真實生活情境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圓角矩形 20"/>
            <p:cNvSpPr/>
            <p:nvPr/>
          </p:nvSpPr>
          <p:spPr>
            <a:xfrm>
              <a:off x="7452410" y="3819567"/>
              <a:ext cx="1755794" cy="801237"/>
            </a:xfrm>
            <a:prstGeom prst="round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個人的</a:t>
              </a:r>
              <a:endPara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9608650" y="3819566"/>
              <a:ext cx="1755794" cy="80123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職業相關的</a:t>
              </a:r>
              <a:endParaRPr lang="zh-TW" altLang="en-US" sz="3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7452410" y="4967073"/>
              <a:ext cx="1755794" cy="801237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社會的</a:t>
              </a:r>
              <a:endPara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圓角矩形 23"/>
            <p:cNvSpPr/>
            <p:nvPr/>
          </p:nvSpPr>
          <p:spPr>
            <a:xfrm>
              <a:off x="9608650" y="4932597"/>
              <a:ext cx="1755794" cy="801237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科學的</a:t>
              </a:r>
              <a:endPara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308576" y="3330906"/>
            <a:ext cx="6837182" cy="3498066"/>
            <a:chOff x="134689" y="1321734"/>
            <a:chExt cx="6837182" cy="4962885"/>
          </a:xfrm>
        </p:grpSpPr>
        <p:sp>
          <p:nvSpPr>
            <p:cNvPr id="26" name="矩形 25"/>
            <p:cNvSpPr/>
            <p:nvPr/>
          </p:nvSpPr>
          <p:spPr>
            <a:xfrm>
              <a:off x="134689" y="1321734"/>
              <a:ext cx="6837182" cy="496288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en-US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年國教數學學習領域</a:t>
              </a:r>
              <a:r>
                <a:rPr lang="en-US" altLang="zh-TW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--</a:t>
              </a:r>
              <a:r>
                <a:rPr lang="zh-TW" altLang="en-US" sz="2400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學習表現</a:t>
              </a:r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圓角矩形 26"/>
            <p:cNvSpPr/>
            <p:nvPr/>
          </p:nvSpPr>
          <p:spPr>
            <a:xfrm>
              <a:off x="231372" y="2140359"/>
              <a:ext cx="6696000" cy="1066499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20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情境</a:t>
              </a:r>
              <a:r>
                <a:rPr lang="zh-TW" altLang="en-US" sz="20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：一種泛指經驗</a:t>
              </a:r>
              <a:r>
                <a:rPr lang="zh-TW" altLang="en-US" sz="20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的脈絡特徵，例如：</a:t>
              </a:r>
              <a:r>
                <a:rPr lang="zh-TW" altLang="en-US" sz="2000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生活情境、具體</a:t>
              </a:r>
              <a:r>
                <a:rPr lang="zh-TW" altLang="en-US" sz="2000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情境</a:t>
              </a:r>
              <a:r>
                <a:rPr lang="zh-TW" altLang="en-US" sz="2000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  <a:endPara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圓角矩形 27"/>
            <p:cNvSpPr/>
            <p:nvPr/>
          </p:nvSpPr>
          <p:spPr>
            <a:xfrm>
              <a:off x="231372" y="3450546"/>
              <a:ext cx="6696000" cy="2639931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2000" dirty="0">
                  <a:solidFill>
                    <a:schemeClr val="bg1"/>
                  </a:solidFill>
                </a:rPr>
                <a:t>具體情境：學生在學習時，經常需要先有恰當的範例、應用來提示與引導，</a:t>
              </a:r>
              <a:r>
                <a:rPr lang="zh-TW" altLang="en-US" sz="2000" dirty="0" smtClean="0">
                  <a:solidFill>
                    <a:schemeClr val="bg1"/>
                  </a:solidFill>
                </a:rPr>
                <a:t>這些情境</a:t>
              </a:r>
              <a:r>
                <a:rPr lang="zh-TW" altLang="en-US" sz="2000" dirty="0">
                  <a:solidFill>
                    <a:schemeClr val="bg1"/>
                  </a:solidFill>
                </a:rPr>
                <a:t>泛稱為具體</a:t>
              </a:r>
              <a:r>
                <a:rPr lang="zh-TW" altLang="en-US" sz="2000" dirty="0" smtClean="0">
                  <a:solidFill>
                    <a:schemeClr val="bg1"/>
                  </a:solidFill>
                </a:rPr>
                <a:t>情境。</a:t>
              </a:r>
              <a:endParaRPr lang="en-US" altLang="zh-TW" sz="2000" dirty="0" smtClean="0">
                <a:solidFill>
                  <a:schemeClr val="bg1"/>
                </a:solidFill>
              </a:endParaRPr>
            </a:p>
            <a:p>
              <a:r>
                <a:rPr lang="zh-TW" altLang="en-US" sz="2000" dirty="0" smtClean="0">
                  <a:solidFill>
                    <a:srgbClr val="FFFF00"/>
                  </a:solidFill>
                </a:rPr>
                <a:t>第一</a:t>
              </a:r>
              <a:r>
                <a:rPr lang="zh-TW" altLang="en-US" sz="2000" dirty="0">
                  <a:solidFill>
                    <a:srgbClr val="FFFF00"/>
                  </a:solidFill>
                </a:rPr>
                <a:t>、二</a:t>
              </a:r>
              <a:r>
                <a:rPr lang="zh-TW" altLang="en-US" sz="2000" dirty="0" smtClean="0">
                  <a:solidFill>
                    <a:srgbClr val="FFFF00"/>
                  </a:solidFill>
                </a:rPr>
                <a:t>學習階段</a:t>
              </a:r>
              <a:r>
                <a:rPr lang="zh-TW" altLang="en-US" sz="2000" dirty="0">
                  <a:solidFill>
                    <a:srgbClr val="FFFF00"/>
                  </a:solidFill>
                </a:rPr>
                <a:t>具體情境與生活情境不做區分</a:t>
              </a:r>
              <a:r>
                <a:rPr lang="zh-TW" altLang="en-US" sz="2000" dirty="0" smtClean="0">
                  <a:solidFill>
                    <a:srgbClr val="FFFF00"/>
                  </a:solidFill>
                </a:rPr>
                <a:t>。</a:t>
              </a:r>
              <a:endParaRPr lang="en-US" altLang="zh-TW" sz="2000" dirty="0" smtClean="0">
                <a:solidFill>
                  <a:schemeClr val="bg1"/>
                </a:solidFill>
              </a:endParaRPr>
            </a:p>
            <a:p>
              <a:r>
                <a:rPr lang="zh-TW" altLang="en-US" sz="2000" dirty="0" smtClean="0">
                  <a:solidFill>
                    <a:schemeClr val="bg1"/>
                  </a:solidFill>
                </a:rPr>
                <a:t>第三</a:t>
              </a:r>
              <a:r>
                <a:rPr lang="zh-TW" altLang="en-US" sz="2000" dirty="0">
                  <a:solidFill>
                    <a:schemeClr val="bg1"/>
                  </a:solidFill>
                </a:rPr>
                <a:t>學習階段起，</a:t>
              </a:r>
              <a:r>
                <a:rPr lang="zh-TW" altLang="en-US" sz="2000" dirty="0">
                  <a:solidFill>
                    <a:srgbClr val="FFFF00"/>
                  </a:solidFill>
                </a:rPr>
                <a:t>學生學習</a:t>
              </a:r>
              <a:r>
                <a:rPr lang="zh-TW" altLang="en-US" sz="2000" dirty="0" smtClean="0">
                  <a:solidFill>
                    <a:srgbClr val="FFFF00"/>
                  </a:solidFill>
                </a:rPr>
                <a:t>數學所</a:t>
              </a:r>
              <a:r>
                <a:rPr lang="zh-TW" altLang="en-US" sz="2000" dirty="0">
                  <a:solidFill>
                    <a:srgbClr val="FFFF00"/>
                  </a:solidFill>
                </a:rPr>
                <a:t>依賴的具體情境，就不限於生活情境</a:t>
              </a:r>
              <a:r>
                <a:rPr lang="zh-TW" altLang="en-US" sz="2000" dirty="0" smtClean="0">
                  <a:solidFill>
                    <a:schemeClr val="bg1"/>
                  </a:solidFill>
                </a:rPr>
                <a:t>。</a:t>
              </a:r>
              <a:endPara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5754653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-7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44" y="1987274"/>
            <a:ext cx="9478698" cy="437258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582829" y="3146949"/>
            <a:ext cx="10557163" cy="169243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8" name="圖片 17" descr="畫面剪輯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" t="-2480" r="67665" b="2480"/>
          <a:stretch/>
        </p:blipFill>
        <p:spPr>
          <a:xfrm>
            <a:off x="8954011" y="2043873"/>
            <a:ext cx="2729988" cy="2341478"/>
          </a:xfrm>
          <a:prstGeom prst="rect">
            <a:avLst/>
          </a:prstGeom>
        </p:spPr>
      </p:pic>
      <p:sp>
        <p:nvSpPr>
          <p:cNvPr id="20" name="弧形箭號 (上彎) 19">
            <a:hlinkClick r:id="rId15" action="ppaction://hlinksldjump"/>
          </p:cNvPr>
          <p:cNvSpPr/>
          <p:nvPr/>
        </p:nvSpPr>
        <p:spPr>
          <a:xfrm>
            <a:off x="6311759" y="3728739"/>
            <a:ext cx="292242" cy="132061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" name="弧形箭號 (上彎) 20">
            <a:hlinkClick r:id="rId16" action="ppaction://hlinksldjump"/>
          </p:cNvPr>
          <p:cNvSpPr/>
          <p:nvPr/>
        </p:nvSpPr>
        <p:spPr>
          <a:xfrm>
            <a:off x="6970233" y="4107535"/>
            <a:ext cx="292242" cy="132061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2" name="弧形箭號 (上彎) 21">
            <a:hlinkClick r:id="rId17" action="ppaction://hlinksldjump"/>
          </p:cNvPr>
          <p:cNvSpPr/>
          <p:nvPr/>
        </p:nvSpPr>
        <p:spPr>
          <a:xfrm>
            <a:off x="9372347" y="4546337"/>
            <a:ext cx="292242" cy="132061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32952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圖片 20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45" y="1752003"/>
            <a:ext cx="9478698" cy="4372585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845998" y="4504083"/>
            <a:ext cx="10557163" cy="169243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8731472" y="4064083"/>
            <a:ext cx="2817341" cy="642551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解決 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PISA 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情境問題</a:t>
            </a:r>
          </a:p>
        </p:txBody>
      </p:sp>
      <p:sp>
        <p:nvSpPr>
          <p:cNvPr id="24" name="矩形 23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-8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弧形箭號 (上彎) 24">
            <a:hlinkClick r:id="rId14" action="ppaction://hlinksldjump"/>
          </p:cNvPr>
          <p:cNvSpPr/>
          <p:nvPr/>
        </p:nvSpPr>
        <p:spPr>
          <a:xfrm>
            <a:off x="10827005" y="6266661"/>
            <a:ext cx="537882" cy="304800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761485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矩形 23"/>
          <p:cNvSpPr/>
          <p:nvPr/>
        </p:nvSpPr>
        <p:spPr>
          <a:xfrm>
            <a:off x="-98021" y="2199365"/>
            <a:ext cx="1194261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</a:t>
            </a:r>
            <a:r>
              <a:rPr lang="zh-TW" altLang="en-US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表實作</a:t>
            </a:r>
            <a:endParaRPr lang="en-US" altLang="zh-TW" sz="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~~</a:t>
            </a:r>
            <a:r>
              <a:rPr lang="zh-TW" altLang="en-US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選擇題</a:t>
            </a:r>
            <a:endParaRPr lang="en-US" altLang="zh-TW" sz="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補習班、便利商店、火車時刻表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202123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矩形 23"/>
          <p:cNvSpPr/>
          <p:nvPr/>
        </p:nvSpPr>
        <p:spPr>
          <a:xfrm>
            <a:off x="0" y="2814063"/>
            <a:ext cx="1194261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</a:t>
            </a:r>
            <a:r>
              <a:rPr lang="zh-TW" altLang="en-US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表分享</a:t>
            </a:r>
            <a:endParaRPr lang="en-US" altLang="zh-TW" sz="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~~</a:t>
            </a:r>
            <a:r>
              <a:rPr lang="zh-TW" altLang="en-US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非</a:t>
            </a:r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</a:t>
            </a:r>
            <a:r>
              <a:rPr lang="zh-TW" altLang="en-US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題</a:t>
            </a:r>
            <a:endParaRPr lang="en-US" altLang="zh-TW" sz="5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5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時間乘法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53272632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452;p3">
            <a:extLst>
              <a:ext uri="{FF2B5EF4-FFF2-40B4-BE49-F238E27FC236}">
                <a16:creationId xmlns:a16="http://schemas.microsoft.com/office/drawing/2014/main" id="{2E07CABE-4024-40C4-97A7-5F427AAD67A5}"/>
              </a:ext>
            </a:extLst>
          </p:cNvPr>
          <p:cNvSpPr txBox="1"/>
          <p:nvPr/>
        </p:nvSpPr>
        <p:spPr>
          <a:xfrm>
            <a:off x="2113522" y="2332332"/>
            <a:ext cx="8022116" cy="1293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85623"/>
              </a:buClr>
              <a:buSzPts val="3600"/>
              <a:buFontTx/>
              <a:buNone/>
              <a:tabLst/>
              <a:defRPr/>
            </a:pPr>
            <a:r>
              <a:rPr kumimoji="0" lang="zh-TW" altLang="en-US" sz="6600" b="1" i="0" u="none" strike="noStrike" kern="0" cap="none" spc="0" normalizeH="0" baseline="0" noProof="0" dirty="0">
                <a:ln>
                  <a:noFill/>
                </a:ln>
                <a:solidFill>
                  <a:srgbClr val="385623"/>
                </a:solidFill>
                <a:effectLst/>
                <a:uLnTx/>
                <a:uFillTx/>
                <a:latin typeface="DFKai-SB"/>
                <a:ea typeface="DFKai-SB"/>
                <a:cs typeface="+mn-cs"/>
              </a:rPr>
              <a:t>二下各版本單元</a:t>
            </a:r>
          </a:p>
        </p:txBody>
      </p:sp>
    </p:spTree>
    <p:extLst>
      <p:ext uri="{BB962C8B-B14F-4D97-AF65-F5344CB8AC3E}">
        <p14:creationId xmlns:p14="http://schemas.microsoft.com/office/powerpoint/2010/main" val="3051644017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C604B9A2-185B-4B02-B85B-79B2B6774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37" y="429069"/>
            <a:ext cx="10593090" cy="6196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44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D4965DDE-B7F8-41EA-86D0-4F37BDF623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829" y="361820"/>
            <a:ext cx="10588707" cy="6400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24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2113522" y="3038443"/>
            <a:ext cx="8022116" cy="1293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4800" b="1" kern="0" dirty="0">
                <a:solidFill>
                  <a:srgbClr val="FF0000"/>
                </a:solidFill>
                <a:latin typeface="DFKai-SB"/>
                <a:ea typeface="DFKai-SB"/>
              </a:rPr>
              <a:t>以多步驟問題為例</a:t>
            </a:r>
            <a:endParaRPr kumimoji="0" lang="zh-TW" altLang="en-US" sz="4800" b="1" i="0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DFKai-SB"/>
              <a:ea typeface="DFKai-SB"/>
            </a:endParaRPr>
          </a:p>
        </p:txBody>
      </p:sp>
      <p:sp>
        <p:nvSpPr>
          <p:cNvPr id="19" name="Google Shape;452;p3">
            <a:extLst>
              <a:ext uri="{FF2B5EF4-FFF2-40B4-BE49-F238E27FC236}">
                <a16:creationId xmlns:a16="http://schemas.microsoft.com/office/drawing/2014/main" id="{2E07CABE-4024-40C4-97A7-5F427AAD67A5}"/>
              </a:ext>
            </a:extLst>
          </p:cNvPr>
          <p:cNvSpPr txBox="1"/>
          <p:nvPr/>
        </p:nvSpPr>
        <p:spPr>
          <a:xfrm>
            <a:off x="2084942" y="900631"/>
            <a:ext cx="8022116" cy="1293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lvl="0"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6600" b="1" kern="0" dirty="0">
                <a:solidFill>
                  <a:srgbClr val="385623"/>
                </a:solidFill>
                <a:latin typeface="DFKai-SB"/>
                <a:ea typeface="DFKai-SB"/>
              </a:rPr>
              <a:t>實作時間</a:t>
            </a:r>
            <a:endParaRPr kumimoji="0" lang="zh-TW" altLang="en-US" sz="6600" b="1" i="0" strike="noStrike" kern="0" cap="none" spc="0" normalizeH="0" baseline="0" noProof="0" dirty="0">
              <a:ln>
                <a:noFill/>
              </a:ln>
              <a:solidFill>
                <a:srgbClr val="385623"/>
              </a:solidFill>
              <a:effectLst/>
              <a:uLnTx/>
              <a:uFillTx/>
              <a:latin typeface="DFKai-SB"/>
              <a:ea typeface="DFKai-SB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1611075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72" y="122762"/>
            <a:ext cx="54136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/>
              <a:t>素養試題命題架構表</a:t>
            </a:r>
            <a:r>
              <a:rPr lang="en-US" altLang="zh-TW" sz="3200" dirty="0"/>
              <a:t>(</a:t>
            </a:r>
            <a:r>
              <a:rPr lang="zh-TW" altLang="en-US" sz="3200" dirty="0"/>
              <a:t>範例題</a:t>
            </a:r>
            <a:r>
              <a:rPr lang="en-US" altLang="zh-TW" sz="3200" dirty="0"/>
              <a:t>)</a:t>
            </a:r>
            <a:endParaRPr lang="zh-TW" altLang="en-US" sz="3200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37" y="663138"/>
            <a:ext cx="6379994" cy="614231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4372" y="589565"/>
            <a:ext cx="5465244" cy="6268435"/>
          </a:xfrm>
          <a:prstGeom prst="rect">
            <a:avLst/>
          </a:prstGeom>
        </p:spPr>
      </p:pic>
      <p:sp>
        <p:nvSpPr>
          <p:cNvPr id="5" name="橢圓形圖說文字 4"/>
          <p:cNvSpPr/>
          <p:nvPr/>
        </p:nvSpPr>
        <p:spPr>
          <a:xfrm>
            <a:off x="2580290" y="4466897"/>
            <a:ext cx="2364827" cy="1371600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此題的食譜</a:t>
            </a:r>
            <a:endParaRPr lang="en-US" altLang="zh-TW" dirty="0">
              <a:solidFill>
                <a:srgbClr val="FF0000"/>
              </a:solidFill>
            </a:endParaRPr>
          </a:p>
          <a:p>
            <a:pPr algn="ctr"/>
            <a:r>
              <a:rPr lang="zh-TW" altLang="en-US" dirty="0">
                <a:solidFill>
                  <a:srgbClr val="FF0000"/>
                </a:solidFill>
              </a:rPr>
              <a:t>成分需再修改</a:t>
            </a:r>
          </a:p>
        </p:txBody>
      </p:sp>
    </p:spTree>
    <p:extLst>
      <p:ext uri="{BB962C8B-B14F-4D97-AF65-F5344CB8AC3E}">
        <p14:creationId xmlns:p14="http://schemas.microsoft.com/office/powerpoint/2010/main" val="2994377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1B0F7BAD-DD17-4439-9C23-AAA7DABD3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925642" cy="4420217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1D9E51B7-DCE8-473A-A4AF-ECAAB7633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8253" y="2380625"/>
            <a:ext cx="6963747" cy="447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535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物件 16">
            <a:extLst>
              <a:ext uri="{FF2B5EF4-FFF2-40B4-BE49-F238E27FC236}">
                <a16:creationId xmlns:a16="http://schemas.microsoft.com/office/drawing/2014/main" id="{6650B44D-834E-4E32-AB91-AD9814E04D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192493"/>
              </p:ext>
            </p:extLst>
          </p:nvPr>
        </p:nvGraphicFramePr>
        <p:xfrm>
          <a:off x="315311" y="248489"/>
          <a:ext cx="12511537" cy="7339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Document" r:id="rId4" imgW="6621221" imgH="4108932" progId="Word.Document.8">
                  <p:embed/>
                </p:oleObj>
              </mc:Choice>
              <mc:Fallback>
                <p:oleObj name="Document" r:id="rId4" imgW="6621221" imgH="4108932" progId="Word.Document.8">
                  <p:embed/>
                  <p:pic>
                    <p:nvPicPr>
                      <p:cNvPr id="2" name="物件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5311" y="248489"/>
                        <a:ext cx="12511537" cy="73399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288085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引自康軒版二下數學情境素養題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59453EE0-3C7D-42FB-BBB0-862F8722C2E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28046" y="1543509"/>
            <a:ext cx="4867954" cy="2896004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6D2B7891-3BF8-40ED-9A63-D0037305760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46969" y="1872088"/>
            <a:ext cx="4906060" cy="226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27227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引自康軒版二下數學情境素養題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C1D444CB-3D0E-4CFF-949B-D8FCFFE446D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96130" y="1586633"/>
            <a:ext cx="4848902" cy="3153215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7D2E55EB-5A74-4576-BE02-D21657A6F15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032010" y="2010890"/>
            <a:ext cx="4887007" cy="262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54091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引自翰林版二下數學情境素養題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7F411D01-45E6-41E4-92B0-DCFF6CC8F3D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60885" y="1132287"/>
            <a:ext cx="4782217" cy="3991532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625D169D-65CB-4163-8955-798A5B0B90B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44552" y="798866"/>
            <a:ext cx="4591691" cy="465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536680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" name="Google Shape;450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引自翰林版二下數學情境素養題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3014A266-7B45-4BC6-8D7D-D4DFE455FA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2783" y="712768"/>
            <a:ext cx="4991797" cy="5858693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7222325E-239B-4A4D-BC1F-F2C5969CCD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2492" y="1066548"/>
            <a:ext cx="4772691" cy="4477375"/>
          </a:xfrm>
          <a:prstGeom prst="rect">
            <a:avLst/>
          </a:prstGeom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9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39" name="Google Shape;43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3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22652288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D8700EC1-0920-481C-A66F-094030215B6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12918" y="1139853"/>
            <a:ext cx="4001058" cy="442974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4FE7655C-0FB5-40CD-8384-F7746E67EF8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02872" y="1972580"/>
            <a:ext cx="3734321" cy="2353003"/>
          </a:xfrm>
          <a:prstGeom prst="rect">
            <a:avLst/>
          </a:prstGeom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引自南一版二下數學情境素養題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引自南一版二下數學情境素養題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8180D8F-EE97-4BA9-A11C-880633C213B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1735" y="1352062"/>
            <a:ext cx="3972479" cy="3534268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A8D95052-99E2-492F-BD7D-ED277A71198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40213" y="1333009"/>
            <a:ext cx="3639058" cy="3572374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0DEB3D5A-A134-4684-9F15-29CDA5F843F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14731" y="1744880"/>
            <a:ext cx="4077269" cy="278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821326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引自南一版二下數學情境素養題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A83F5BE-179B-4AB1-89FB-C4D9B05435A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11895" y="900631"/>
            <a:ext cx="3258005" cy="4267796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3683B833-5906-486B-A68D-DF0CF9AF3EB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54339" y="1907138"/>
            <a:ext cx="4439270" cy="241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208971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3" descr="15+ Lovely and Cute Wallpapers - Style Aren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4451701"/>
            <a:ext cx="11276012" cy="240629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8160" y="3788919"/>
            <a:ext cx="10515600" cy="1325563"/>
          </a:xfrm>
        </p:spPr>
        <p:txBody>
          <a:bodyPr>
            <a:normAutofit fontScale="90000"/>
          </a:bodyPr>
          <a:lstStyle/>
          <a:p>
            <a:pPr indent="254000"/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如果學生無法解題，教師應如何處理？</a:t>
            </a:r>
            <a:r>
              <a:rPr lang="zh-TW" altLang="zh-TW" sz="2800" kern="100" dirty="0">
                <a:latin typeface="Times New Roman" panose="02020603050405020304" pitchFamily="18" charset="0"/>
              </a:rPr>
              <a:t/>
            </a:r>
            <a:br>
              <a:rPr lang="zh-TW" altLang="zh-TW" sz="2800" kern="100" dirty="0">
                <a:latin typeface="Times New Roman" panose="02020603050405020304" pitchFamily="18" charset="0"/>
              </a:rPr>
            </a:br>
            <a:r>
              <a:rPr lang="en-US" altLang="zh-TW" kern="100" dirty="0">
                <a:latin typeface="標楷體" panose="03000509000000000000" pitchFamily="65" charset="-120"/>
              </a:rPr>
              <a:t> </a:t>
            </a:r>
            <a:r>
              <a:rPr lang="zh-TW" altLang="zh-TW" sz="2800" kern="100" dirty="0">
                <a:latin typeface="Times New Roman" panose="02020603050405020304" pitchFamily="18" charset="0"/>
              </a:rPr>
              <a:t/>
            </a:r>
            <a:br>
              <a:rPr lang="zh-TW" altLang="zh-TW" sz="2800" kern="100" dirty="0">
                <a:latin typeface="Times New Roman" panose="02020603050405020304" pitchFamily="18" charset="0"/>
              </a:rPr>
            </a:b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分段布題 </a:t>
            </a:r>
            <a:r>
              <a:rPr lang="zh-TW" altLang="zh-TW" sz="2800" kern="100" dirty="0">
                <a:latin typeface="Times New Roman" panose="02020603050405020304" pitchFamily="18" charset="0"/>
              </a:rPr>
              <a:t/>
            </a:r>
            <a:br>
              <a:rPr lang="zh-TW" altLang="zh-TW" sz="2800" kern="100" dirty="0">
                <a:latin typeface="Times New Roman" panose="02020603050405020304" pitchFamily="18" charset="0"/>
              </a:rPr>
            </a:br>
            <a:r>
              <a:rPr lang="en-US" altLang="zh-TW" kern="100" dirty="0">
                <a:latin typeface="標楷體" panose="03000509000000000000" pitchFamily="65" charset="-120"/>
                <a:ea typeface="標楷體" panose="03000509000000000000" pitchFamily="65" charset="-120"/>
                <a:sym typeface="Wingdings 3" panose="05040102010807070707" pitchFamily="18" charset="2"/>
              </a:rPr>
              <a:t></a:t>
            </a:r>
            <a:r>
              <a:rPr lang="en-US" altLang="zh-TW" kern="100" dirty="0">
                <a:latin typeface="標楷體" panose="03000509000000000000" pitchFamily="65" charset="-120"/>
              </a:rPr>
              <a:t> 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分段解題 </a:t>
            </a:r>
            <a:r>
              <a:rPr lang="zh-TW" altLang="zh-TW" sz="2800" kern="100" dirty="0">
                <a:latin typeface="Times New Roman" panose="02020603050405020304" pitchFamily="18" charset="0"/>
              </a:rPr>
              <a:t/>
            </a:r>
            <a:br>
              <a:rPr lang="zh-TW" altLang="zh-TW" sz="2800" kern="100" dirty="0">
                <a:latin typeface="Times New Roman" panose="02020603050405020304" pitchFamily="18" charset="0"/>
              </a:rPr>
            </a:br>
            <a:r>
              <a:rPr lang="en-US" altLang="zh-TW" kern="100" dirty="0">
                <a:latin typeface="標楷體" panose="03000509000000000000" pitchFamily="65" charset="-120"/>
                <a:ea typeface="標楷體" panose="03000509000000000000" pitchFamily="65" charset="-120"/>
                <a:sym typeface="Wingdings 3" panose="05040102010807070707" pitchFamily="18" charset="2"/>
              </a:rPr>
              <a:t></a:t>
            </a:r>
            <a:r>
              <a:rPr lang="en-US" altLang="zh-TW" kern="100" dirty="0">
                <a:latin typeface="標楷體" panose="03000509000000000000" pitchFamily="65" charset="-120"/>
              </a:rPr>
              <a:t> 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一次布題</a:t>
            </a:r>
            <a:r>
              <a:rPr lang="zh-TW" altLang="zh-TW" sz="2800" kern="100" dirty="0">
                <a:latin typeface="Times New Roman" panose="02020603050405020304" pitchFamily="18" charset="0"/>
              </a:rPr>
              <a:t/>
            </a:r>
            <a:br>
              <a:rPr lang="zh-TW" altLang="zh-TW" sz="2800" kern="100" dirty="0">
                <a:latin typeface="Times New Roman" panose="02020603050405020304" pitchFamily="18" charset="0"/>
              </a:rPr>
            </a:br>
            <a:r>
              <a:rPr lang="en-US" altLang="zh-TW" sz="2800" kern="100" dirty="0">
                <a:latin typeface="Times New Roman" panose="02020603050405020304" pitchFamily="18" charset="0"/>
              </a:rPr>
              <a:t/>
            </a:r>
            <a:br>
              <a:rPr lang="en-US" altLang="zh-TW" sz="2800" kern="100" dirty="0">
                <a:latin typeface="Times New Roman" panose="02020603050405020304" pitchFamily="18" charset="0"/>
              </a:rPr>
            </a:br>
            <a:r>
              <a:rPr lang="en-US" altLang="zh-TW" sz="2800" kern="100" dirty="0">
                <a:latin typeface="Times New Roman" panose="02020603050405020304" pitchFamily="18" charset="0"/>
              </a:rPr>
              <a:t/>
            </a:r>
            <a:br>
              <a:rPr lang="en-US" altLang="zh-TW" sz="2800" kern="100" dirty="0">
                <a:latin typeface="Times New Roman" panose="02020603050405020304" pitchFamily="18" charset="0"/>
              </a:rPr>
            </a:br>
            <a:r>
              <a:rPr lang="zh-TW" altLang="en-US" sz="2800" kern="100" dirty="0">
                <a:latin typeface="Times New Roman" panose="02020603050405020304" pitchFamily="18" charset="0"/>
              </a:rPr>
              <a:t>                                                        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參考謝堅教授的教材分析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9600" kern="100" dirty="0">
                <a:latin typeface="Times New Roman" panose="02020603050405020304" pitchFamily="18" charset="0"/>
              </a:rPr>
              <a:t/>
            </a:r>
            <a:br>
              <a:rPr lang="zh-TW" altLang="zh-TW" sz="9600" kern="100" dirty="0">
                <a:latin typeface="Times New Roman" panose="02020603050405020304" pitchFamily="18" charset="0"/>
              </a:rPr>
            </a:b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700522" y="70638"/>
            <a:ext cx="5081441" cy="18636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7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重要觀念</a:t>
            </a:r>
            <a:r>
              <a:rPr lang="en-US" altLang="zh-TW" sz="7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~1</a:t>
            </a:r>
            <a:endParaRPr lang="zh-TW" altLang="en-US" sz="72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999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3"/>
          <p:cNvSpPr txBox="1"/>
          <p:nvPr/>
        </p:nvSpPr>
        <p:spPr>
          <a:xfrm>
            <a:off x="3128538" y="712074"/>
            <a:ext cx="5934923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3600" b="1" kern="0" dirty="0">
                <a:solidFill>
                  <a:srgbClr val="385623"/>
                </a:solidFill>
                <a:latin typeface="DFKai-SB"/>
                <a:ea typeface="DFKai-SB"/>
              </a:rPr>
              <a:t>基本學習內容</a:t>
            </a:r>
            <a:r>
              <a:rPr lang="en-US" altLang="zh-TW" sz="3600" b="1" kern="0" dirty="0">
                <a:solidFill>
                  <a:srgbClr val="385623"/>
                </a:solidFill>
                <a:latin typeface="DFKai-SB"/>
                <a:ea typeface="DFKai-SB"/>
              </a:rPr>
              <a:t>(</a:t>
            </a:r>
            <a:r>
              <a:rPr lang="zh-TW" altLang="en-US" sz="3600" b="1" kern="0" dirty="0">
                <a:solidFill>
                  <a:srgbClr val="385623"/>
                </a:solidFill>
                <a:latin typeface="DFKai-SB"/>
                <a:ea typeface="DFKai-SB"/>
              </a:rPr>
              <a:t>以多步驟為例</a:t>
            </a:r>
            <a:r>
              <a:rPr lang="en-US" altLang="zh-TW" sz="3600" b="1" kern="0" dirty="0">
                <a:solidFill>
                  <a:srgbClr val="385623"/>
                </a:solidFill>
                <a:latin typeface="DFKai-SB"/>
                <a:ea typeface="DFKai-SB"/>
              </a:rPr>
              <a:t>)</a:t>
            </a:r>
            <a:endParaRPr sz="3600" b="1" kern="0" dirty="0">
              <a:solidFill>
                <a:srgbClr val="385623"/>
              </a:solidFill>
              <a:latin typeface="DFKai-SB"/>
              <a:ea typeface="DFKai-SB"/>
              <a:sym typeface="DFKai-SB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CCBF53DA-87C1-4762-8877-E25B4C7510D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28521" y="1577324"/>
            <a:ext cx="6134956" cy="425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20934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3"/>
          <p:cNvSpPr txBox="1"/>
          <p:nvPr/>
        </p:nvSpPr>
        <p:spPr>
          <a:xfrm>
            <a:off x="3128538" y="712074"/>
            <a:ext cx="5934923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3600" b="1" kern="0" dirty="0">
                <a:solidFill>
                  <a:srgbClr val="385623"/>
                </a:solidFill>
                <a:latin typeface="DFKai-SB"/>
                <a:ea typeface="DFKai-SB"/>
              </a:rPr>
              <a:t>基本學習內容</a:t>
            </a:r>
            <a:r>
              <a:rPr lang="en-US" altLang="zh-TW" sz="3600" b="1" kern="0" dirty="0">
                <a:solidFill>
                  <a:srgbClr val="385623"/>
                </a:solidFill>
                <a:latin typeface="DFKai-SB"/>
                <a:ea typeface="DFKai-SB"/>
              </a:rPr>
              <a:t>(</a:t>
            </a:r>
            <a:r>
              <a:rPr lang="zh-TW" altLang="en-US" sz="3600" b="1" kern="0" dirty="0">
                <a:solidFill>
                  <a:srgbClr val="385623"/>
                </a:solidFill>
                <a:latin typeface="DFKai-SB"/>
                <a:ea typeface="DFKai-SB"/>
              </a:rPr>
              <a:t>以多步驟為例</a:t>
            </a:r>
            <a:r>
              <a:rPr lang="en-US" altLang="zh-TW" sz="3600" b="1" kern="0" dirty="0">
                <a:solidFill>
                  <a:srgbClr val="385623"/>
                </a:solidFill>
                <a:latin typeface="DFKai-SB"/>
                <a:ea typeface="DFKai-SB"/>
              </a:rPr>
              <a:t>)</a:t>
            </a:r>
            <a:endParaRPr sz="3600" b="1" kern="0" dirty="0">
              <a:solidFill>
                <a:srgbClr val="385623"/>
              </a:solidFill>
              <a:latin typeface="DFKai-SB"/>
              <a:ea typeface="DFKai-SB"/>
              <a:sym typeface="DFKai-SB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87F90C36-98DA-4B7B-94C4-16D599E7CC0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70940" y="1566602"/>
            <a:ext cx="9450119" cy="3724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86771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3"/>
          <p:cNvSpPr txBox="1"/>
          <p:nvPr/>
        </p:nvSpPr>
        <p:spPr>
          <a:xfrm>
            <a:off x="3128538" y="712074"/>
            <a:ext cx="5934923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3600" b="1" kern="0" dirty="0">
                <a:solidFill>
                  <a:srgbClr val="385623"/>
                </a:solidFill>
                <a:latin typeface="DFKai-SB"/>
                <a:ea typeface="DFKai-SB"/>
              </a:rPr>
              <a:t>基本學習內容</a:t>
            </a:r>
            <a:r>
              <a:rPr lang="en-US" altLang="zh-TW" sz="3600" b="1" kern="0" dirty="0">
                <a:solidFill>
                  <a:srgbClr val="385623"/>
                </a:solidFill>
                <a:latin typeface="DFKai-SB"/>
                <a:ea typeface="DFKai-SB"/>
              </a:rPr>
              <a:t>(</a:t>
            </a:r>
            <a:r>
              <a:rPr lang="zh-TW" altLang="en-US" sz="3600" b="1" kern="0" dirty="0">
                <a:solidFill>
                  <a:srgbClr val="385623"/>
                </a:solidFill>
                <a:latin typeface="DFKai-SB"/>
                <a:ea typeface="DFKai-SB"/>
              </a:rPr>
              <a:t>以多步驟為例</a:t>
            </a:r>
            <a:r>
              <a:rPr lang="en-US" altLang="zh-TW" sz="3600" b="1" kern="0" dirty="0">
                <a:solidFill>
                  <a:srgbClr val="385623"/>
                </a:solidFill>
                <a:latin typeface="DFKai-SB"/>
                <a:ea typeface="DFKai-SB"/>
              </a:rPr>
              <a:t>)</a:t>
            </a:r>
            <a:endParaRPr sz="3600" b="1" kern="0" dirty="0">
              <a:solidFill>
                <a:srgbClr val="385623"/>
              </a:solidFill>
              <a:latin typeface="DFKai-SB"/>
              <a:ea typeface="DFKai-SB"/>
              <a:sym typeface="DFKai-SB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1DEDF18C-7295-4391-BBCA-86C9CB9CBA1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31811" y="1251824"/>
            <a:ext cx="7547422" cy="481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41969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3" descr="15+ Lovely and Cute Wallpapers - Style Aren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4451701"/>
            <a:ext cx="11276012" cy="240629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4873" y="3788919"/>
            <a:ext cx="11028218" cy="1325563"/>
          </a:xfrm>
        </p:spPr>
        <p:txBody>
          <a:bodyPr>
            <a:normAutofit fontScale="90000"/>
          </a:bodyPr>
          <a:lstStyle/>
          <a:p>
            <a:pPr indent="254000"/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如果學生無法解題，教師應如何處理？</a:t>
            </a:r>
            <a:r>
              <a:rPr lang="zh-TW" altLang="zh-TW" sz="2800" kern="100" dirty="0">
                <a:latin typeface="Times New Roman" panose="02020603050405020304" pitchFamily="18" charset="0"/>
              </a:rPr>
              <a:t/>
            </a:r>
            <a:br>
              <a:rPr lang="zh-TW" altLang="zh-TW" sz="2800" kern="100" dirty="0">
                <a:latin typeface="Times New Roman" panose="02020603050405020304" pitchFamily="18" charset="0"/>
              </a:rPr>
            </a:br>
            <a:r>
              <a:rPr lang="en-US" altLang="zh-TW" kern="100" dirty="0">
                <a:latin typeface="標楷體" panose="03000509000000000000" pitchFamily="65" charset="-120"/>
              </a:rPr>
              <a:t> </a:t>
            </a:r>
            <a:r>
              <a:rPr lang="zh-TW" altLang="zh-TW" sz="2800" kern="100" dirty="0">
                <a:latin typeface="Times New Roman" panose="02020603050405020304" pitchFamily="18" charset="0"/>
              </a:rPr>
              <a:t/>
            </a:r>
            <a:br>
              <a:rPr lang="zh-TW" altLang="zh-TW" sz="2800" kern="100" dirty="0">
                <a:latin typeface="Times New Roman" panose="02020603050405020304" pitchFamily="18" charset="0"/>
              </a:rPr>
            </a:br>
            <a:r>
              <a:rPr lang="en-US" altLang="zh-TW" sz="2800" kern="100" dirty="0">
                <a:latin typeface="Times New Roman" panose="02020603050405020304" pitchFamily="18" charset="0"/>
              </a:rPr>
              <a:t/>
            </a:r>
            <a:br>
              <a:rPr lang="en-US" altLang="zh-TW" sz="2800" kern="100" dirty="0">
                <a:latin typeface="Times New Roman" panose="02020603050405020304" pitchFamily="18" charset="0"/>
              </a:rPr>
            </a:br>
            <a:r>
              <a:rPr lang="zh-TW" altLang="zh-TW" sz="49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教師</a:t>
            </a:r>
            <a:r>
              <a:rPr lang="zh-TW" altLang="en-US" sz="49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在現場實際教學的好方法</a:t>
            </a:r>
            <a:r>
              <a:rPr lang="en-US" altLang="zh-TW" sz="4900" b="1" kern="100" dirty="0">
                <a:latin typeface="Times New Roman" panose="02020603050405020304" pitchFamily="18" charset="0"/>
              </a:rPr>
              <a:t/>
            </a:r>
            <a:br>
              <a:rPr lang="en-US" altLang="zh-TW" sz="4900" b="1" kern="100" dirty="0">
                <a:latin typeface="Times New Roman" panose="02020603050405020304" pitchFamily="18" charset="0"/>
              </a:rPr>
            </a:br>
            <a:r>
              <a:rPr lang="en-US" altLang="zh-TW" sz="2800" kern="100" dirty="0">
                <a:latin typeface="Times New Roman" panose="02020603050405020304" pitchFamily="18" charset="0"/>
              </a:rPr>
              <a:t/>
            </a:r>
            <a:br>
              <a:rPr lang="en-US" altLang="zh-TW" sz="2800" kern="100" dirty="0">
                <a:latin typeface="Times New Roman" panose="02020603050405020304" pitchFamily="18" charset="0"/>
              </a:rPr>
            </a:br>
            <a:r>
              <a:rPr lang="en-US" altLang="zh-TW" sz="2800" kern="100" dirty="0">
                <a:latin typeface="Times New Roman" panose="02020603050405020304" pitchFamily="18" charset="0"/>
              </a:rPr>
              <a:t/>
            </a:r>
            <a:br>
              <a:rPr lang="en-US" altLang="zh-TW" sz="2800" kern="100" dirty="0">
                <a:latin typeface="Times New Roman" panose="02020603050405020304" pitchFamily="18" charset="0"/>
              </a:rPr>
            </a:br>
            <a:r>
              <a:rPr lang="en-US" altLang="zh-TW" sz="2800" kern="100" dirty="0">
                <a:latin typeface="Times New Roman" panose="02020603050405020304" pitchFamily="18" charset="0"/>
              </a:rPr>
              <a:t/>
            </a:r>
            <a:br>
              <a:rPr lang="en-US" altLang="zh-TW" sz="2800" kern="100" dirty="0">
                <a:latin typeface="Times New Roman" panose="02020603050405020304" pitchFamily="18" charset="0"/>
              </a:rPr>
            </a:br>
            <a:r>
              <a:rPr lang="en-US" altLang="zh-TW" sz="2800" kern="100" dirty="0">
                <a:latin typeface="Times New Roman" panose="02020603050405020304" pitchFamily="18" charset="0"/>
              </a:rPr>
              <a:t/>
            </a:r>
            <a:br>
              <a:rPr lang="en-US" altLang="zh-TW" sz="2800" kern="100" dirty="0">
                <a:latin typeface="Times New Roman" panose="02020603050405020304" pitchFamily="18" charset="0"/>
              </a:rPr>
            </a:br>
            <a:r>
              <a:rPr lang="zh-TW" altLang="en-US" sz="2800" kern="100" dirty="0">
                <a:latin typeface="Times New Roman" panose="02020603050405020304" pitchFamily="18" charset="0"/>
              </a:rPr>
              <a:t>                                                        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以下參考自陳維民老師的三星級造句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9600" kern="100" dirty="0">
                <a:latin typeface="Times New Roman" panose="02020603050405020304" pitchFamily="18" charset="0"/>
              </a:rPr>
              <a:t/>
            </a:r>
            <a:br>
              <a:rPr lang="zh-TW" altLang="zh-TW" sz="9600" kern="100" dirty="0">
                <a:latin typeface="Times New Roman" panose="02020603050405020304" pitchFamily="18" charset="0"/>
              </a:rPr>
            </a:b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700523" y="70638"/>
            <a:ext cx="5072204" cy="18636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7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重要觀念</a:t>
            </a:r>
            <a:r>
              <a:rPr lang="en-US" altLang="zh-TW" sz="72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~2</a:t>
            </a:r>
            <a:endParaRPr lang="zh-TW" altLang="en-US" sz="72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708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b="45350"/>
          <a:stretch/>
        </p:blipFill>
        <p:spPr>
          <a:xfrm>
            <a:off x="326628" y="333375"/>
            <a:ext cx="5907481" cy="347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24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628" y="333374"/>
            <a:ext cx="5907481" cy="63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26721"/>
            <a:ext cx="7901944" cy="618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49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549" y="345440"/>
            <a:ext cx="9233832" cy="613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19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506" y="242585"/>
            <a:ext cx="11384014" cy="637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8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56" y="233825"/>
            <a:ext cx="11275614" cy="4212669"/>
          </a:xfrm>
          <a:prstGeom prst="rect">
            <a:avLst/>
          </a:prstGeom>
        </p:spPr>
      </p:pic>
      <p:sp>
        <p:nvSpPr>
          <p:cNvPr id="3" name="弧形箭號 (上彎) 2">
            <a:hlinkClick r:id="rId3" action="ppaction://hlinksldjump"/>
          </p:cNvPr>
          <p:cNvSpPr/>
          <p:nvPr/>
        </p:nvSpPr>
        <p:spPr>
          <a:xfrm>
            <a:off x="10956188" y="5145741"/>
            <a:ext cx="537882" cy="304800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68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65" y="136514"/>
            <a:ext cx="11668764" cy="5170591"/>
          </a:xfrm>
          <a:prstGeom prst="rect">
            <a:avLst/>
          </a:prstGeom>
        </p:spPr>
      </p:pic>
      <p:sp>
        <p:nvSpPr>
          <p:cNvPr id="4" name="弧形箭號 (上彎) 3">
            <a:hlinkClick r:id="rId3" action="ppaction://hlinksldjump"/>
          </p:cNvPr>
          <p:cNvSpPr/>
          <p:nvPr/>
        </p:nvSpPr>
        <p:spPr>
          <a:xfrm>
            <a:off x="10956188" y="5145741"/>
            <a:ext cx="537882" cy="304800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93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32" y="256960"/>
            <a:ext cx="11485995" cy="5553289"/>
          </a:xfrm>
          <a:prstGeom prst="rect">
            <a:avLst/>
          </a:prstGeom>
        </p:spPr>
      </p:pic>
      <p:sp>
        <p:nvSpPr>
          <p:cNvPr id="4" name="弧形箭號 (上彎) 3">
            <a:hlinkClick r:id="rId3" action="ppaction://hlinksldjump"/>
          </p:cNvPr>
          <p:cNvSpPr/>
          <p:nvPr/>
        </p:nvSpPr>
        <p:spPr>
          <a:xfrm>
            <a:off x="10956188" y="5145741"/>
            <a:ext cx="537882" cy="304800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5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826539"/>
            <a:ext cx="11524342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情境</a:t>
            </a: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與數學的溝通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W1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：側重於題目訊息的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解讀、解碼、轉譯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，以形成解題的心理模型。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</a:t>
            </a:r>
            <a:endParaRPr lang="en-US" altLang="zh-TW" sz="2200" kern="1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問題數學化</a:t>
            </a:r>
            <a:r>
              <a:rPr lang="en-US" altLang="zh-TW" sz="2200" kern="1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W2</a:t>
            </a:r>
            <a:r>
              <a:rPr lang="zh-TW" altLang="zh-TW" sz="2200" kern="1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真實世界與數學世界的來回轉化。側重於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將生活情境問題轉化為數學問題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形成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，以及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解題結果與原問題的連結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詮釋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使用及轉換表徵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W3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：側重於表徵的選用與運用。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表徵包含統計圖表、示意圖、方程式、公式、具象的材料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等。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推理和論述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W4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：側重於對問題的陳述或解法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提供正當的理由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。以舉證或推理的理性對話以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支持自己或他人的想法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　　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反駁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W5</a:t>
            </a: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側重於需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判斷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不同的陳述是否正確，並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選擇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或提供例子或敘述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推翻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不同意的敘述。　　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發展策略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W6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：側重於需要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主動性的選擇或規劃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，以發展出有效的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解題策略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來解決問題。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使用符號、形式、及術語與運算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W7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符號、算式、運算規則等形式化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的使用。　　　　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</a:t>
            </a:r>
            <a:endParaRPr lang="zh-TW" altLang="zh-TW" sz="2200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使用數學輔助工具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W8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數學輔助工具（實體或數位）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的使用。</a:t>
            </a:r>
          </a:p>
        </p:txBody>
      </p:sp>
      <p:sp>
        <p:nvSpPr>
          <p:cNvPr id="5" name="矩形 4"/>
          <p:cNvSpPr/>
          <p:nvPr/>
        </p:nvSpPr>
        <p:spPr>
          <a:xfrm>
            <a:off x="2090057" y="257015"/>
            <a:ext cx="7721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TW" sz="6000" b="1" kern="100" baseline="30000" dirty="0" err="1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數學力的內涵</a:t>
            </a:r>
            <a:endParaRPr lang="en-US" altLang="zh-TW" sz="6000" kern="100" baseline="30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弧形箭號 (上彎) 5">
            <a:hlinkClick r:id="rId2" action="ppaction://hlinksldjump"/>
          </p:cNvPr>
          <p:cNvSpPr/>
          <p:nvPr/>
        </p:nvSpPr>
        <p:spPr>
          <a:xfrm>
            <a:off x="10986460" y="6292550"/>
            <a:ext cx="537882" cy="304800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9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ECC-1">
  <a:themeElements>
    <a:clrScheme name="綠黃色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01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ECC-1" id="{2532F5FC-9B08-44DA-95BC-FA27D42CA14C}" vid="{471689FE-CB86-4C8B-8269-2A2B95B01E73}"/>
    </a:ext>
  </a:extLst>
</a:theme>
</file>

<file path=ppt/theme/theme2.xml><?xml version="1.0" encoding="utf-8"?>
<a:theme xmlns:a="http://schemas.openxmlformats.org/drawingml/2006/main" name="1_Office 佈景主題">
  <a:themeElements>
    <a:clrScheme name="Office 佈景主題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大同簡報範本7</Template>
  <TotalTime>770</TotalTime>
  <Words>3374</Words>
  <Application>Microsoft Office PowerPoint</Application>
  <PresentationFormat>寬螢幕</PresentationFormat>
  <Paragraphs>343</Paragraphs>
  <Slides>56</Slides>
  <Notes>41</Notes>
  <HiddenSlides>0</HiddenSlides>
  <MMClips>0</MMClips>
  <ScaleCrop>false</ScaleCrop>
  <HeadingPairs>
    <vt:vector size="8" baseType="variant">
      <vt:variant>
        <vt:lpstr>使用字型</vt:lpstr>
      </vt:variant>
      <vt:variant>
        <vt:i4>16</vt:i4>
      </vt:variant>
      <vt:variant>
        <vt:lpstr>佈景主題</vt:lpstr>
      </vt:variant>
      <vt:variant>
        <vt:i4>3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56</vt:i4>
      </vt:variant>
    </vt:vector>
  </HeadingPairs>
  <TitlesOfParts>
    <vt:vector size="76" baseType="lpstr">
      <vt:lpstr>文鼎海報體</vt:lpstr>
      <vt:lpstr>華康POP1體W7</vt:lpstr>
      <vt:lpstr>華康布丁體</vt:lpstr>
      <vt:lpstr>華康海報體W12</vt:lpstr>
      <vt:lpstr>華康儷金黑</vt:lpstr>
      <vt:lpstr>微軟正黑體</vt:lpstr>
      <vt:lpstr>新細明體</vt:lpstr>
      <vt:lpstr>DFKai-SB</vt:lpstr>
      <vt:lpstr>DFKai-SB</vt:lpstr>
      <vt:lpstr>Arial</vt:lpstr>
      <vt:lpstr>Calibri</vt:lpstr>
      <vt:lpstr>Calibri Light</vt:lpstr>
      <vt:lpstr>Century Gothic</vt:lpstr>
      <vt:lpstr>Segoe UI</vt:lpstr>
      <vt:lpstr>Times New Roman</vt:lpstr>
      <vt:lpstr>Wingdings 3</vt:lpstr>
      <vt:lpstr>EECC-1</vt:lpstr>
      <vt:lpstr>1_Office 佈景主題</vt:lpstr>
      <vt:lpstr>2_Office 佈景主題</vt:lpstr>
      <vt:lpstr>Document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如果學生無法解題，教師應如何處理？   分段布題   分段解題   一次布題                                                            (參考謝堅教授的教材分析)    </vt:lpstr>
      <vt:lpstr>PowerPoint 簡報</vt:lpstr>
      <vt:lpstr>PowerPoint 簡報</vt:lpstr>
      <vt:lpstr>PowerPoint 簡報</vt:lpstr>
      <vt:lpstr> 如果學生無法解題，教師應如何處理？    教師在現場實際教學的好方法                                                              (以下參考自陳維民老師的三星級造句) 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大同國小 友善校園宣導</dc:title>
  <dc:creator>User</dc:creator>
  <cp:lastModifiedBy>user</cp:lastModifiedBy>
  <cp:revision>68</cp:revision>
  <dcterms:created xsi:type="dcterms:W3CDTF">2022-02-22T06:33:05Z</dcterms:created>
  <dcterms:modified xsi:type="dcterms:W3CDTF">2022-03-17T00:12:44Z</dcterms:modified>
</cp:coreProperties>
</file>