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0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4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178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897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782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3/12/2018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81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924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972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368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243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736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722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1264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735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8207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3334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3143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980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486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mbotandstem.blogspot.tw/search/label/mBot%20x%20STEM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6.png"/><Relationship Id="rId5" Type="http://schemas.openxmlformats.org/officeDocument/2006/relationships/hyperlink" Target="http://www.astar-tek.com.tw/news/microsoft-%E7%AF%84%E4%BE%8B%E8%AA%B2%E7%A8%8B/" TargetMode="Externa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zh-TW" dirty="0"/>
              <a:t>六</a:t>
            </a:r>
            <a:r>
              <a:rPr lang="zh-TW" altLang="zh-TW" dirty="0" smtClean="0"/>
              <a:t>年級課程</a:t>
            </a:r>
            <a:r>
              <a:rPr lang="zh-TW" altLang="zh-TW" dirty="0"/>
              <a:t>規劃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同德國小 楊秀全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3310162" y="2858352"/>
            <a:ext cx="3647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TW" altLang="zh-TW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  <a:cs typeface="Gungsuh" panose="02030600000101010101" pitchFamily="18" charset="-127"/>
              </a:rPr>
              <a:t>桃園市國民小學資訊科技課程綱要</a:t>
            </a:r>
            <a:endParaRPr lang="zh-TW" altLang="zh-TW" sz="1200" dirty="0">
              <a:solidFill>
                <a:schemeClr val="accent1">
                  <a:lumMod val="75000"/>
                </a:schemeClr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11063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學習</a:t>
            </a:r>
            <a:r>
              <a:rPr lang="zh-TW" altLang="en-US" dirty="0"/>
              <a:t>表現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3310522"/>
              </p:ext>
            </p:extLst>
          </p:nvPr>
        </p:nvGraphicFramePr>
        <p:xfrm>
          <a:off x="609599" y="2133600"/>
          <a:ext cx="6807201" cy="3784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2001"/>
                <a:gridCol w="4775200"/>
              </a:tblGrid>
              <a:tr h="265069">
                <a:tc>
                  <a:txBody>
                    <a:bodyPr/>
                    <a:lstStyle/>
                    <a:p>
                      <a:pPr marR="438150" algn="r">
                        <a:spcAft>
                          <a:spcPts val="0"/>
                        </a:spcAft>
                      </a:pPr>
                      <a:r>
                        <a:rPr lang="zh-TW" sz="1200" dirty="0">
                          <a:effectLst/>
                        </a:rPr>
                        <a:t>類別</a:t>
                      </a:r>
                      <a:endParaRPr lang="zh-TW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2164715" algn="r">
                        <a:spcAft>
                          <a:spcPts val="0"/>
                        </a:spcAft>
                      </a:pPr>
                      <a:r>
                        <a:rPr lang="zh-TW" sz="1200">
                          <a:effectLst/>
                        </a:rPr>
                        <a:t>學習表現</a:t>
                      </a:r>
                      <a:endParaRPr lang="zh-TW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</a:tr>
              <a:tr h="854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>
                          <a:solidFill>
                            <a:srgbClr val="FF0000"/>
                          </a:solidFill>
                          <a:effectLst/>
                        </a:rPr>
                        <a:t>運算思維與問題解決</a:t>
                      </a:r>
                      <a:r>
                        <a:rPr lang="en-US" sz="1200">
                          <a:solidFill>
                            <a:srgbClr val="FF0000"/>
                          </a:solidFill>
                          <a:effectLst/>
                        </a:rPr>
                        <a:t>(t)</a:t>
                      </a:r>
                      <a:endParaRPr lang="zh-TW" sz="10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effectLst/>
                        </a:rPr>
                        <a:t>資 </a:t>
                      </a:r>
                      <a:r>
                        <a:rPr lang="en-US" sz="1200" dirty="0">
                          <a:effectLst/>
                        </a:rPr>
                        <a:t>t-III-1 </a:t>
                      </a:r>
                      <a:r>
                        <a:rPr lang="zh-TW" sz="1200" dirty="0">
                          <a:effectLst/>
                        </a:rPr>
                        <a:t>能認識常見的資訊系統。</a:t>
                      </a:r>
                      <a:endParaRPr lang="zh-TW" sz="10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資 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effectLst/>
                        </a:rPr>
                        <a:t>t-III-2 </a:t>
                      </a: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能使用資訊科技解決生活中簡單的問題。</a:t>
                      </a:r>
                      <a:endParaRPr lang="zh-TW" sz="1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資 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effectLst/>
                        </a:rPr>
                        <a:t>t-III-3 </a:t>
                      </a: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能應用運算思維描述問題解決的方法。</a:t>
                      </a:r>
                      <a:endParaRPr lang="zh-TW" sz="1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</a:tr>
              <a:tr h="5301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資訊科技與</a:t>
                      </a:r>
                      <a:endParaRPr lang="zh-TW" sz="1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合作共創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effectLst/>
                        </a:rPr>
                        <a:t>(c)</a:t>
                      </a:r>
                      <a:endParaRPr lang="zh-TW" sz="1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資 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effectLst/>
                        </a:rPr>
                        <a:t>c-III-1 </a:t>
                      </a: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能認識常見的資訊科技共創工具的使用方法。</a:t>
                      </a:r>
                      <a:endParaRPr lang="zh-TW" sz="10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資 </a:t>
                      </a:r>
                      <a:r>
                        <a:rPr lang="en-US" sz="1200" dirty="0">
                          <a:solidFill>
                            <a:srgbClr val="FF0000"/>
                          </a:solidFill>
                          <a:effectLst/>
                        </a:rPr>
                        <a:t>c-III-2 </a:t>
                      </a:r>
                      <a:r>
                        <a:rPr lang="zh-TW" sz="1200" dirty="0">
                          <a:solidFill>
                            <a:srgbClr val="FF0000"/>
                          </a:solidFill>
                          <a:effectLst/>
                        </a:rPr>
                        <a:t>能使用資訊科技與他人合作產出想法與作品。</a:t>
                      </a:r>
                      <a:endParaRPr lang="zh-TW" sz="1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</a:tr>
              <a:tr h="106027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>
                          <a:effectLst/>
                        </a:rPr>
                        <a:t>資訊科技與溝通表達</a:t>
                      </a:r>
                      <a:r>
                        <a:rPr lang="en-US" sz="1200">
                          <a:effectLst/>
                        </a:rPr>
                        <a:t>(p)</a:t>
                      </a:r>
                      <a:endParaRPr lang="zh-TW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>
                          <a:effectLst/>
                        </a:rPr>
                        <a:t>資 </a:t>
                      </a:r>
                      <a:r>
                        <a:rPr lang="en-US" sz="1200">
                          <a:effectLst/>
                        </a:rPr>
                        <a:t>p-III-1 </a:t>
                      </a:r>
                      <a:r>
                        <a:rPr lang="zh-TW" sz="1200">
                          <a:effectLst/>
                        </a:rPr>
                        <a:t>能認識與使用資訊科技以表達想法。</a:t>
                      </a:r>
                      <a:endParaRPr lang="zh-TW" sz="10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>
                          <a:effectLst/>
                        </a:rPr>
                        <a:t>資</a:t>
                      </a:r>
                      <a:r>
                        <a:rPr lang="en-US" sz="1200">
                          <a:effectLst/>
                        </a:rPr>
                        <a:t>p-III-2 </a:t>
                      </a:r>
                      <a:r>
                        <a:rPr lang="zh-TW" sz="1200">
                          <a:effectLst/>
                        </a:rPr>
                        <a:t>能使用資訊科技與他人建立良好的互動關係。</a:t>
                      </a:r>
                      <a:endParaRPr lang="zh-TW" sz="10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>
                          <a:effectLst/>
                        </a:rPr>
                        <a:t>資 </a:t>
                      </a:r>
                      <a:r>
                        <a:rPr lang="en-US" sz="1200">
                          <a:effectLst/>
                        </a:rPr>
                        <a:t>p-III-3 </a:t>
                      </a:r>
                      <a:r>
                        <a:rPr lang="zh-TW" sz="1200">
                          <a:effectLst/>
                        </a:rPr>
                        <a:t>能認識基本的數位資源整理方法。</a:t>
                      </a:r>
                      <a:endParaRPr lang="zh-TW" sz="10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>
                          <a:effectLst/>
                        </a:rPr>
                        <a:t>資 </a:t>
                      </a:r>
                      <a:r>
                        <a:rPr lang="en-US" sz="1200">
                          <a:effectLst/>
                        </a:rPr>
                        <a:t>p-III-4 </a:t>
                      </a:r>
                      <a:r>
                        <a:rPr lang="zh-TW" sz="1200">
                          <a:effectLst/>
                        </a:rPr>
                        <a:t>能利用資訊科技分享學習資源與心得。</a:t>
                      </a:r>
                      <a:endParaRPr lang="zh-TW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</a:tr>
              <a:tr h="107500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>
                          <a:effectLst/>
                        </a:rPr>
                        <a:t>資訊科技的使用態度</a:t>
                      </a:r>
                      <a:r>
                        <a:rPr lang="en-US" sz="1200">
                          <a:effectLst/>
                        </a:rPr>
                        <a:t>(a)</a:t>
                      </a:r>
                      <a:endParaRPr lang="zh-TW" sz="1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effectLst/>
                        </a:rPr>
                        <a:t>資 </a:t>
                      </a:r>
                      <a:r>
                        <a:rPr lang="en-US" sz="1200" dirty="0">
                          <a:effectLst/>
                        </a:rPr>
                        <a:t>a-III-1 </a:t>
                      </a:r>
                      <a:r>
                        <a:rPr lang="zh-TW" sz="1200" dirty="0">
                          <a:effectLst/>
                        </a:rPr>
                        <a:t>能了解資訊科技於日常生活之重要性。</a:t>
                      </a:r>
                      <a:endParaRPr lang="zh-TW" sz="10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effectLst/>
                        </a:rPr>
                        <a:t>資 </a:t>
                      </a:r>
                      <a:r>
                        <a:rPr lang="en-US" sz="1200" dirty="0">
                          <a:effectLst/>
                        </a:rPr>
                        <a:t>a-III-2 </a:t>
                      </a:r>
                      <a:r>
                        <a:rPr lang="zh-TW" sz="1200" dirty="0">
                          <a:effectLst/>
                        </a:rPr>
                        <a:t>能建立康健的數位使用習慣與態度。</a:t>
                      </a:r>
                      <a:endParaRPr lang="zh-TW" sz="10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effectLst/>
                        </a:rPr>
                        <a:t>資 </a:t>
                      </a:r>
                      <a:r>
                        <a:rPr lang="en-US" sz="1200" dirty="0">
                          <a:effectLst/>
                        </a:rPr>
                        <a:t>a-III-3 </a:t>
                      </a:r>
                      <a:r>
                        <a:rPr lang="zh-TW" sz="1200" dirty="0">
                          <a:effectLst/>
                        </a:rPr>
                        <a:t>能了解並遵守資訊倫理與使用資訊科技的相關規範。</a:t>
                      </a:r>
                      <a:endParaRPr lang="zh-TW" sz="10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dirty="0">
                          <a:effectLst/>
                        </a:rPr>
                        <a:t>資 </a:t>
                      </a:r>
                      <a:r>
                        <a:rPr lang="en-US" sz="1200" dirty="0">
                          <a:effectLst/>
                        </a:rPr>
                        <a:t>a-III-4 </a:t>
                      </a:r>
                      <a:r>
                        <a:rPr lang="zh-TW" sz="1200" dirty="0">
                          <a:effectLst/>
                        </a:rPr>
                        <a:t>能具備學習資訊科技的興趣。</a:t>
                      </a:r>
                      <a:endParaRPr lang="zh-TW" sz="1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5667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學習內容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2944089"/>
              </p:ext>
            </p:extLst>
          </p:nvPr>
        </p:nvGraphicFramePr>
        <p:xfrm>
          <a:off x="609598" y="2160588"/>
          <a:ext cx="6347713" cy="38349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94935"/>
                <a:gridCol w="4552778"/>
              </a:tblGrid>
              <a:tr h="2197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內容類別</a:t>
                      </a:r>
                      <a:endParaRPr lang="zh-TW" sz="7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學習內容</a:t>
                      </a:r>
                      <a:endParaRPr lang="zh-TW" sz="7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 anchor="ctr"/>
                </a:tc>
              </a:tr>
              <a:tr h="3387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dirty="0" smtClean="0">
                          <a:solidFill>
                            <a:srgbClr val="FF0000"/>
                          </a:solidFill>
                          <a:effectLst/>
                        </a:rPr>
                        <a:t>演算法</a:t>
                      </a:r>
                      <a:r>
                        <a:rPr lang="en-US" sz="900" dirty="0" smtClean="0">
                          <a:solidFill>
                            <a:srgbClr val="FF0000"/>
                          </a:solidFill>
                          <a:effectLst/>
                        </a:rPr>
                        <a:t>(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</a:rPr>
                        <a:t>A)</a:t>
                      </a:r>
                      <a:endParaRPr lang="zh-TW" sz="7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solidFill>
                            <a:srgbClr val="FF0000"/>
                          </a:solidFill>
                          <a:effectLst/>
                        </a:rPr>
                        <a:t>資 </a:t>
                      </a:r>
                      <a:r>
                        <a:rPr lang="en-US" sz="900">
                          <a:solidFill>
                            <a:srgbClr val="FF0000"/>
                          </a:solidFill>
                          <a:effectLst/>
                        </a:rPr>
                        <a:t>A-III-1 </a:t>
                      </a:r>
                      <a:r>
                        <a:rPr lang="zh-TW" sz="900">
                          <a:solidFill>
                            <a:srgbClr val="FF0000"/>
                          </a:solidFill>
                          <a:effectLst/>
                        </a:rPr>
                        <a:t>程序性的問題解決方法簡介</a:t>
                      </a:r>
                      <a:endParaRPr lang="zh-TW" sz="70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solidFill>
                            <a:srgbClr val="FF0000"/>
                          </a:solidFill>
                          <a:effectLst/>
                        </a:rPr>
                        <a:t>資 </a:t>
                      </a:r>
                      <a:r>
                        <a:rPr lang="en-US" sz="900">
                          <a:solidFill>
                            <a:srgbClr val="FF0000"/>
                          </a:solidFill>
                          <a:effectLst/>
                        </a:rPr>
                        <a:t>A-III-2 </a:t>
                      </a:r>
                      <a:r>
                        <a:rPr lang="zh-TW" sz="900">
                          <a:solidFill>
                            <a:srgbClr val="FF0000"/>
                          </a:solidFill>
                          <a:effectLst/>
                        </a:rPr>
                        <a:t>簡單的問題解決表示方法</a:t>
                      </a:r>
                      <a:endParaRPr lang="zh-TW" sz="7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/>
                </a:tc>
              </a:tr>
              <a:tr h="3570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dirty="0" smtClean="0">
                          <a:solidFill>
                            <a:srgbClr val="FF0000"/>
                          </a:solidFill>
                          <a:effectLst/>
                        </a:rPr>
                        <a:t>程式設計</a:t>
                      </a:r>
                      <a:r>
                        <a:rPr lang="en-US" sz="900" dirty="0" smtClean="0">
                          <a:solidFill>
                            <a:srgbClr val="FF0000"/>
                          </a:solidFill>
                          <a:effectLst/>
                        </a:rPr>
                        <a:t>(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</a:rPr>
                        <a:t>P)</a:t>
                      </a:r>
                      <a:endParaRPr lang="zh-TW" sz="7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 dirty="0">
                          <a:solidFill>
                            <a:srgbClr val="FF0000"/>
                          </a:solidFill>
                          <a:effectLst/>
                        </a:rPr>
                        <a:t>資 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</a:rPr>
                        <a:t>P-III-1 </a:t>
                      </a:r>
                      <a:r>
                        <a:rPr lang="zh-TW" sz="900" dirty="0">
                          <a:solidFill>
                            <a:srgbClr val="FF0000"/>
                          </a:solidFill>
                          <a:effectLst/>
                        </a:rPr>
                        <a:t>程式設計工具之功能與操作</a:t>
                      </a:r>
                      <a:endParaRPr lang="zh-TW" sz="7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 dirty="0">
                          <a:solidFill>
                            <a:srgbClr val="FF0000"/>
                          </a:solidFill>
                          <a:effectLst/>
                        </a:rPr>
                        <a:t>資 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</a:rPr>
                        <a:t>P-III-2 </a:t>
                      </a:r>
                      <a:r>
                        <a:rPr lang="zh-TW" sz="900" dirty="0">
                          <a:solidFill>
                            <a:srgbClr val="FF0000"/>
                          </a:solidFill>
                          <a:effectLst/>
                        </a:rPr>
                        <a:t>程式設計之基本應用</a:t>
                      </a:r>
                      <a:endParaRPr lang="zh-TW" sz="7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/>
                </a:tc>
              </a:tr>
              <a:tr h="5401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系統</a:t>
                      </a:r>
                      <a:r>
                        <a:rPr lang="zh-TW" sz="900" dirty="0" smtClean="0">
                          <a:effectLst/>
                        </a:rPr>
                        <a:t>平台</a:t>
                      </a:r>
                      <a:r>
                        <a:rPr lang="en-US" sz="900" dirty="0" smtClean="0">
                          <a:effectLst/>
                        </a:rPr>
                        <a:t>(</a:t>
                      </a:r>
                      <a:r>
                        <a:rPr lang="en-US" sz="900" dirty="0">
                          <a:effectLst/>
                        </a:rPr>
                        <a:t>S)</a:t>
                      </a:r>
                      <a:endParaRPr lang="zh-TW" sz="7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S-III-1 </a:t>
                      </a:r>
                      <a:r>
                        <a:rPr lang="zh-TW" sz="900">
                          <a:effectLst/>
                        </a:rPr>
                        <a:t>常見系統平台之基本功能操作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S-III-2 </a:t>
                      </a:r>
                      <a:r>
                        <a:rPr lang="zh-TW" sz="900">
                          <a:effectLst/>
                        </a:rPr>
                        <a:t>常見系統平台之使用與維護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S-III-3 </a:t>
                      </a:r>
                      <a:r>
                        <a:rPr lang="zh-TW" sz="900">
                          <a:effectLst/>
                        </a:rPr>
                        <a:t>常見網路設備與行動裝置之功能簡介</a:t>
                      </a:r>
                      <a:endParaRPr lang="zh-TW" sz="7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/>
                </a:tc>
              </a:tr>
              <a:tr h="4478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資料表示、處理及分析</a:t>
                      </a:r>
                      <a:r>
                        <a:rPr lang="en-US" sz="900" dirty="0">
                          <a:effectLst/>
                        </a:rPr>
                        <a:t>(D)</a:t>
                      </a:r>
                      <a:endParaRPr lang="zh-TW" sz="7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 </a:t>
                      </a:r>
                      <a:r>
                        <a:rPr lang="en-US" sz="900" dirty="0">
                          <a:effectLst/>
                        </a:rPr>
                        <a:t>D-III-1 </a:t>
                      </a:r>
                      <a:r>
                        <a:rPr lang="zh-TW" sz="900" dirty="0">
                          <a:effectLst/>
                        </a:rPr>
                        <a:t>常見的數位資料類型與儲存架構</a:t>
                      </a:r>
                      <a:endParaRPr lang="zh-TW" sz="7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 </a:t>
                      </a:r>
                      <a:r>
                        <a:rPr lang="en-US" sz="900" dirty="0">
                          <a:effectLst/>
                        </a:rPr>
                        <a:t>D-III-2 </a:t>
                      </a:r>
                      <a:r>
                        <a:rPr lang="zh-TW" sz="900" dirty="0">
                          <a:effectLst/>
                        </a:rPr>
                        <a:t>數位資料的表示方法</a:t>
                      </a:r>
                      <a:endParaRPr lang="zh-TW" sz="7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 </a:t>
                      </a:r>
                      <a:r>
                        <a:rPr lang="en-US" sz="900" dirty="0">
                          <a:effectLst/>
                        </a:rPr>
                        <a:t>D-III-3 </a:t>
                      </a:r>
                      <a:r>
                        <a:rPr lang="zh-TW" sz="900" dirty="0">
                          <a:effectLst/>
                        </a:rPr>
                        <a:t>系統化數位資料管理方法</a:t>
                      </a:r>
                      <a:endParaRPr lang="zh-TW" sz="7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/>
                </a:tc>
              </a:tr>
              <a:tr h="14097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zh-TW" sz="7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zh-TW" sz="7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zh-TW" sz="7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zh-TW" sz="7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zh-TW" sz="7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資訊科技</a:t>
                      </a:r>
                      <a:r>
                        <a:rPr lang="zh-TW" sz="900" dirty="0" smtClean="0">
                          <a:effectLst/>
                        </a:rPr>
                        <a:t>應用</a:t>
                      </a:r>
                      <a:r>
                        <a:rPr lang="en-US" sz="900" dirty="0" smtClean="0">
                          <a:effectLst/>
                        </a:rPr>
                        <a:t>(</a:t>
                      </a:r>
                      <a:r>
                        <a:rPr lang="en-US" sz="900" dirty="0">
                          <a:effectLst/>
                        </a:rPr>
                        <a:t>T)</a:t>
                      </a:r>
                      <a:endParaRPr lang="zh-TW" sz="7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T-III-1 </a:t>
                      </a:r>
                      <a:r>
                        <a:rPr lang="zh-TW" sz="900">
                          <a:effectLst/>
                        </a:rPr>
                        <a:t>繪圖軟體的使用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T-III-2 </a:t>
                      </a:r>
                      <a:r>
                        <a:rPr lang="zh-TW" sz="900">
                          <a:effectLst/>
                        </a:rPr>
                        <a:t>文書處理軟體的使用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T-III-3 </a:t>
                      </a:r>
                      <a:r>
                        <a:rPr lang="zh-TW" sz="900">
                          <a:effectLst/>
                        </a:rPr>
                        <a:t>瀏覽器的使用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T-III-4 </a:t>
                      </a:r>
                      <a:r>
                        <a:rPr lang="zh-TW" sz="900">
                          <a:effectLst/>
                        </a:rPr>
                        <a:t>資料搜尋的基本方法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T-III-5 </a:t>
                      </a:r>
                      <a:r>
                        <a:rPr lang="zh-TW" sz="900">
                          <a:effectLst/>
                        </a:rPr>
                        <a:t>數位學習網站與資源的使用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T-III-6 </a:t>
                      </a:r>
                      <a:r>
                        <a:rPr lang="zh-TW" sz="900">
                          <a:effectLst/>
                        </a:rPr>
                        <a:t>簡報軟體的使用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T-III-7 </a:t>
                      </a:r>
                      <a:r>
                        <a:rPr lang="zh-TW" sz="900">
                          <a:effectLst/>
                        </a:rPr>
                        <a:t>影音編輯軟體的操作與應用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T-III-8 </a:t>
                      </a:r>
                      <a:r>
                        <a:rPr lang="zh-TW" sz="900">
                          <a:effectLst/>
                        </a:rPr>
                        <a:t>網路通訊軟體的使用</a:t>
                      </a:r>
                      <a:endParaRPr lang="zh-TW" sz="7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>
                          <a:effectLst/>
                        </a:rPr>
                        <a:t>資 </a:t>
                      </a:r>
                      <a:r>
                        <a:rPr lang="en-US" sz="900">
                          <a:effectLst/>
                        </a:rPr>
                        <a:t>T-III-9 </a:t>
                      </a:r>
                      <a:r>
                        <a:rPr lang="zh-TW" sz="900">
                          <a:effectLst/>
                        </a:rPr>
                        <a:t>雲端服務或工具的使用</a:t>
                      </a:r>
                      <a:endParaRPr lang="zh-TW" sz="7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/>
                </a:tc>
              </a:tr>
              <a:tr h="5217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資訊科技</a:t>
                      </a:r>
                      <a:r>
                        <a:rPr lang="zh-TW" sz="900" dirty="0" smtClean="0">
                          <a:effectLst/>
                        </a:rPr>
                        <a:t>與人類社會</a:t>
                      </a:r>
                      <a:r>
                        <a:rPr lang="en-US" sz="900" dirty="0" smtClean="0">
                          <a:effectLst/>
                        </a:rPr>
                        <a:t>(</a:t>
                      </a:r>
                      <a:r>
                        <a:rPr lang="en-US" sz="900" dirty="0">
                          <a:effectLst/>
                        </a:rPr>
                        <a:t>H)</a:t>
                      </a:r>
                      <a:endParaRPr lang="zh-TW" sz="7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 </a:t>
                      </a:r>
                      <a:r>
                        <a:rPr lang="en-US" sz="900" dirty="0">
                          <a:effectLst/>
                        </a:rPr>
                        <a:t>H-III-1 </a:t>
                      </a:r>
                      <a:r>
                        <a:rPr lang="zh-TW" sz="900" dirty="0">
                          <a:effectLst/>
                        </a:rPr>
                        <a:t>康健的數位使用習慣</a:t>
                      </a:r>
                      <a:endParaRPr lang="zh-TW" sz="7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 </a:t>
                      </a:r>
                      <a:r>
                        <a:rPr lang="en-US" sz="900" dirty="0">
                          <a:effectLst/>
                        </a:rPr>
                        <a:t>H-III-2 </a:t>
                      </a:r>
                      <a:r>
                        <a:rPr lang="zh-TW" sz="900" dirty="0">
                          <a:effectLst/>
                        </a:rPr>
                        <a:t>資訊科技之使用原則</a:t>
                      </a:r>
                      <a:endParaRPr lang="zh-TW" sz="7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900" dirty="0">
                          <a:effectLst/>
                        </a:rPr>
                        <a:t>資 </a:t>
                      </a:r>
                      <a:r>
                        <a:rPr lang="en-US" sz="900" dirty="0">
                          <a:effectLst/>
                        </a:rPr>
                        <a:t>H-III-3 </a:t>
                      </a:r>
                      <a:r>
                        <a:rPr lang="zh-TW" sz="900" dirty="0">
                          <a:effectLst/>
                        </a:rPr>
                        <a:t>資訊安全基本概念及相關議題</a:t>
                      </a:r>
                      <a:endParaRPr lang="zh-TW" sz="7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49433" marR="4943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2118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六年級上學期課程規劃</a:t>
            </a:r>
            <a:r>
              <a:rPr lang="en-US" altLang="zh-TW" dirty="0"/>
              <a:t>(</a:t>
            </a:r>
            <a:r>
              <a:rPr lang="zh-TW" altLang="en-US" dirty="0"/>
              <a:t>可</a:t>
            </a:r>
            <a:r>
              <a:rPr lang="en-US" altLang="zh-TW" dirty="0"/>
              <a:t>3</a:t>
            </a:r>
            <a:r>
              <a:rPr lang="zh-TW" altLang="en-US" dirty="0"/>
              <a:t>選</a:t>
            </a:r>
            <a:r>
              <a:rPr lang="en-US" altLang="zh-TW" dirty="0"/>
              <a:t>1)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grpSp>
        <p:nvGrpSpPr>
          <p:cNvPr id="5" name="群組 4"/>
          <p:cNvGrpSpPr/>
          <p:nvPr/>
        </p:nvGrpSpPr>
        <p:grpSpPr>
          <a:xfrm>
            <a:off x="2048933" y="3768124"/>
            <a:ext cx="4832521" cy="3159725"/>
            <a:chOff x="2048933" y="3768124"/>
            <a:chExt cx="4832521" cy="3159725"/>
          </a:xfrm>
        </p:grpSpPr>
        <p:pic>
          <p:nvPicPr>
            <p:cNvPr id="3078" name="Picture 6" descr="「dash and dot」的圖片搜尋結果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8933" y="3768124"/>
              <a:ext cx="4832521" cy="3159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矩形 3"/>
            <p:cNvSpPr/>
            <p:nvPr/>
          </p:nvSpPr>
          <p:spPr>
            <a:xfrm>
              <a:off x="4535690" y="4615647"/>
              <a:ext cx="153760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dirty="0" smtClean="0"/>
                <a:t>D</a:t>
              </a:r>
              <a:r>
                <a:rPr lang="zh-TW" altLang="en-US" dirty="0" smtClean="0"/>
                <a:t>ash </a:t>
              </a:r>
              <a:r>
                <a:rPr lang="zh-TW" altLang="en-US" dirty="0"/>
                <a:t>and </a:t>
              </a:r>
              <a:r>
                <a:rPr lang="en-US" altLang="zh-TW" dirty="0" smtClean="0"/>
                <a:t>D</a:t>
              </a:r>
              <a:r>
                <a:rPr lang="zh-TW" altLang="en-US" dirty="0" smtClean="0"/>
                <a:t>ot</a:t>
              </a:r>
              <a:endParaRPr lang="zh-TW" altLang="en-US" dirty="0"/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4783666" y="1602087"/>
            <a:ext cx="3085042" cy="3124315"/>
            <a:chOff x="4783666" y="1602087"/>
            <a:chExt cx="3085042" cy="3124315"/>
          </a:xfrm>
        </p:grpSpPr>
        <p:pic>
          <p:nvPicPr>
            <p:cNvPr id="3076" name="Picture 4" descr="「microbit」的圖片搜尋結果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3666" y="1641360"/>
              <a:ext cx="3085042" cy="3085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矩形 5"/>
            <p:cNvSpPr/>
            <p:nvPr/>
          </p:nvSpPr>
          <p:spPr>
            <a:xfrm>
              <a:off x="6073290" y="1602087"/>
              <a:ext cx="12859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dirty="0" smtClean="0"/>
                <a:t>M</a:t>
              </a:r>
              <a:r>
                <a:rPr lang="zh-TW" altLang="en-US" dirty="0" smtClean="0"/>
                <a:t>icro：b</a:t>
              </a:r>
              <a:r>
                <a:rPr lang="zh-TW" altLang="en-US" dirty="0"/>
                <a:t>it</a:t>
              </a: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59267" y="1491497"/>
            <a:ext cx="3576108" cy="2380416"/>
            <a:chOff x="59267" y="1491497"/>
            <a:chExt cx="3576108" cy="2380416"/>
          </a:xfrm>
        </p:grpSpPr>
        <p:pic>
          <p:nvPicPr>
            <p:cNvPr id="3074" name="Picture 2" descr="「mbot」的圖片搜尋結果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7" y="1641360"/>
              <a:ext cx="3576108" cy="22305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矩形 7"/>
            <p:cNvSpPr/>
            <p:nvPr/>
          </p:nvSpPr>
          <p:spPr>
            <a:xfrm>
              <a:off x="2696230" y="1491497"/>
              <a:ext cx="7200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dirty="0" err="1" smtClean="0"/>
                <a:t>mbot</a:t>
              </a:r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6066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六年級上學期課程規劃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mbot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098" name="Picture 2" descr="http://www.smart-robot.com.tw/archive/image/product1/editor/52d7f3743afbf15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1814976"/>
            <a:ext cx="6477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1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六年級上學期課程規劃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mbot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1930400"/>
            <a:ext cx="7289570" cy="4346256"/>
          </a:xfrm>
          <a:prstGeom prst="rect">
            <a:avLst/>
          </a:prstGeom>
        </p:spPr>
      </p:pic>
      <p:pic>
        <p:nvPicPr>
          <p:cNvPr id="5124" name="Picture 4" descr="「scratch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842" y="3205718"/>
            <a:ext cx="476250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448733" y="1199766"/>
            <a:ext cx="79925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err="1">
                <a:latin typeface="微軟正黑體" panose="020B0604030504040204" pitchFamily="34" charset="-120"/>
              </a:rPr>
              <a:t>mBlock</a:t>
            </a:r>
            <a:r>
              <a:rPr lang="zh-TW" altLang="en-US" dirty="0">
                <a:latin typeface="微軟正黑體" panose="020B0604030504040204" pitchFamily="34" charset="-120"/>
              </a:rPr>
              <a:t>是以</a:t>
            </a:r>
            <a:r>
              <a:rPr lang="en-US" altLang="zh-TW" dirty="0">
                <a:latin typeface="微軟正黑體" panose="020B0604030504040204" pitchFamily="34" charset="-120"/>
              </a:rPr>
              <a:t>Scratch 2.0</a:t>
            </a:r>
            <a:r>
              <a:rPr lang="zh-TW" altLang="en-US" dirty="0">
                <a:latin typeface="微軟正黑體" panose="020B0604030504040204" pitchFamily="34" charset="-120"/>
              </a:rPr>
              <a:t>為基礎所發展出來的圖形化程式</a:t>
            </a:r>
            <a:r>
              <a:rPr lang="zh-TW" altLang="en-US" dirty="0" smtClean="0">
                <a:latin typeface="微軟正黑體" panose="020B0604030504040204" pitchFamily="34" charset="-120"/>
              </a:rPr>
              <a:t>軟體</a:t>
            </a:r>
            <a:r>
              <a:rPr lang="zh-TW" altLang="en-US" dirty="0">
                <a:latin typeface="微軟正黑體" panose="020B0604030504040204" pitchFamily="34" charset="-120"/>
              </a:rPr>
              <a:t>，</a:t>
            </a:r>
            <a:r>
              <a:rPr lang="zh-TW" altLang="en-US" dirty="0" smtClean="0">
                <a:latin typeface="微軟正黑體" panose="020B0604030504040204" pitchFamily="34" charset="-120"/>
              </a:rPr>
              <a:t>提供</a:t>
            </a:r>
            <a:r>
              <a:rPr lang="zh-TW" altLang="en-US" dirty="0">
                <a:latin typeface="微軟正黑體" panose="020B0604030504040204" pitchFamily="34" charset="-120"/>
              </a:rPr>
              <a:t>了可以快速學習程式、控制</a:t>
            </a:r>
            <a:r>
              <a:rPr lang="zh-TW" altLang="en-US" dirty="0" smtClean="0">
                <a:latin typeface="微軟正黑體" panose="020B0604030504040204" pitchFamily="34" charset="-120"/>
              </a:rPr>
              <a:t>機器人的方式</a:t>
            </a:r>
            <a:r>
              <a:rPr lang="zh-TW" altLang="en-US" dirty="0">
                <a:latin typeface="微軟正黑體" panose="020B0604030504040204" pitchFamily="34" charset="-120"/>
              </a:rPr>
              <a:t>，</a:t>
            </a:r>
            <a:r>
              <a:rPr lang="zh-TW" altLang="en-US" dirty="0" smtClean="0">
                <a:latin typeface="微軟正黑體" panose="020B0604030504040204" pitchFamily="34" charset="-120"/>
              </a:rPr>
              <a:t>透過</a:t>
            </a:r>
            <a:r>
              <a:rPr lang="zh-TW" altLang="en-US" dirty="0">
                <a:latin typeface="微軟正黑體" panose="020B0604030504040204" pitchFamily="34" charset="-120"/>
              </a:rPr>
              <a:t>拖與放即可編輯程式。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2379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六年級上學期課程規劃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mbot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146" name="Picture 2" descr="http://www.smart-robot.com.tw/archive/image/product1/editor/262b92381f0d04f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42" y="2160590"/>
            <a:ext cx="6372225" cy="347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513820" y="1399164"/>
            <a:ext cx="6841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</a:rPr>
              <a:t>包含</a:t>
            </a:r>
            <a:r>
              <a:rPr lang="en-US" altLang="zh-TW" dirty="0">
                <a:latin typeface="微軟正黑體" panose="020B0604030504040204" pitchFamily="34" charset="-120"/>
              </a:rPr>
              <a:t>38</a:t>
            </a:r>
            <a:r>
              <a:rPr lang="zh-TW" altLang="en-US" dirty="0">
                <a:latin typeface="微軟正黑體" panose="020B0604030504040204" pitchFamily="34" charset="-120"/>
              </a:rPr>
              <a:t>種零</a:t>
            </a:r>
            <a:r>
              <a:rPr lang="zh-TW" altLang="en-US" dirty="0" smtClean="0">
                <a:latin typeface="微軟正黑體" panose="020B0604030504040204" pitchFamily="34" charset="-120"/>
              </a:rPr>
              <a:t>組件</a:t>
            </a:r>
            <a:r>
              <a:rPr lang="zh-TW" altLang="en-US" dirty="0">
                <a:latin typeface="微軟正黑體" panose="020B0604030504040204" pitchFamily="34" charset="-120"/>
              </a:rPr>
              <a:t>，</a:t>
            </a:r>
            <a:r>
              <a:rPr lang="zh-TW" altLang="en-US" dirty="0" smtClean="0">
                <a:latin typeface="微軟正黑體" panose="020B0604030504040204" pitchFamily="34" charset="-120"/>
              </a:rPr>
              <a:t>可以</a:t>
            </a:r>
            <a:r>
              <a:rPr lang="zh-TW" altLang="en-US" dirty="0">
                <a:latin typeface="微軟正黑體" panose="020B0604030504040204" pitchFamily="34" charset="-120"/>
              </a:rPr>
              <a:t>在</a:t>
            </a:r>
            <a:r>
              <a:rPr lang="en-US" altLang="zh-TW" dirty="0">
                <a:latin typeface="微軟正黑體" panose="020B0604030504040204" pitchFamily="34" charset="-120"/>
              </a:rPr>
              <a:t>15</a:t>
            </a:r>
            <a:r>
              <a:rPr lang="zh-TW" altLang="en-US" dirty="0">
                <a:latin typeface="微軟正黑體" panose="020B0604030504040204" pitchFamily="34" charset="-120"/>
              </a:rPr>
              <a:t>分鐘左右組裝</a:t>
            </a:r>
            <a:r>
              <a:rPr lang="zh-TW" altLang="en-US" dirty="0" smtClean="0">
                <a:latin typeface="微軟正黑體" panose="020B0604030504040204" pitchFamily="34" charset="-120"/>
              </a:rPr>
              <a:t>完成</a:t>
            </a:r>
            <a:r>
              <a:rPr lang="zh-TW" altLang="en-US" dirty="0">
                <a:latin typeface="微軟正黑體" panose="020B0604030504040204" pitchFamily="34" charset="-120"/>
              </a:rPr>
              <a:t>，</a:t>
            </a:r>
            <a:r>
              <a:rPr lang="zh-TW" altLang="en-US" dirty="0" smtClean="0">
                <a:latin typeface="微軟正黑體" panose="020B0604030504040204" pitchFamily="34" charset="-120"/>
              </a:rPr>
              <a:t>顏色</a:t>
            </a:r>
            <a:r>
              <a:rPr lang="zh-TW" altLang="en-US" dirty="0">
                <a:latin typeface="微軟正黑體" panose="020B0604030504040204" pitchFamily="34" charset="-120"/>
              </a:rPr>
              <a:t>標記的</a:t>
            </a:r>
            <a:r>
              <a:rPr lang="en-US" altLang="zh-TW" dirty="0" err="1">
                <a:latin typeface="微軟正黑體" panose="020B0604030504040204" pitchFamily="34" charset="-120"/>
              </a:rPr>
              <a:t>RJ25</a:t>
            </a:r>
            <a:r>
              <a:rPr lang="zh-TW" altLang="en-US" dirty="0">
                <a:latin typeface="微軟正黑體" panose="020B0604030504040204" pitchFamily="34" charset="-120"/>
              </a:rPr>
              <a:t>接</a:t>
            </a:r>
            <a:r>
              <a:rPr lang="zh-TW" altLang="en-US" dirty="0" smtClean="0">
                <a:latin typeface="微軟正黑體" panose="020B0604030504040204" pitchFamily="34" charset="-120"/>
              </a:rPr>
              <a:t>口，接線容易，讓學生能有</a:t>
            </a:r>
            <a:r>
              <a:rPr lang="zh-TW" altLang="en-US" dirty="0">
                <a:latin typeface="微軟正黑體" panose="020B0604030504040204" pitchFamily="34" charset="-120"/>
              </a:rPr>
              <a:t>更多時間專注於創造及編譯程式。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6592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六年級上學期課程規劃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mbot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513820" y="1399164"/>
            <a:ext cx="68410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err="1" smtClean="0">
                <a:latin typeface="微軟正黑體" panose="020B0604030504040204" pitchFamily="34" charset="-120"/>
              </a:rPr>
              <a:t>mbot</a:t>
            </a:r>
            <a:r>
              <a:rPr lang="en-US" altLang="zh-TW" dirty="0" smtClean="0">
                <a:latin typeface="微軟正黑體" panose="020B0604030504040204" pitchFamily="34" charset="-120"/>
              </a:rPr>
              <a:t> </a:t>
            </a:r>
            <a:r>
              <a:rPr lang="en-US" altLang="zh-TW" dirty="0" err="1" smtClean="0">
                <a:latin typeface="微軟正黑體" panose="020B0604030504040204" pitchFamily="34" charset="-120"/>
              </a:rPr>
              <a:t>VS</a:t>
            </a:r>
            <a:r>
              <a:rPr lang="en-US" altLang="zh-TW" dirty="0" smtClean="0">
                <a:latin typeface="微軟正黑體" panose="020B0604030504040204" pitchFamily="34" charset="-120"/>
              </a:rPr>
              <a:t> STEAM</a:t>
            </a:r>
            <a:endParaRPr lang="zh-TW" altLang="en-US" dirty="0"/>
          </a:p>
        </p:txBody>
      </p:sp>
      <p:pic>
        <p:nvPicPr>
          <p:cNvPr id="7170" name="Picture 2" descr="https://4.bp.blogspot.com/-3mPgcFpep7M/WdYO5q0Q6FI/AAAAAAAAECs/eelY0W9ZVIY8ESHtxpJsn_xpzdBVwOOTQCLcBGAs/s400/IMG_08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455" y="2672226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842001" y="6075231"/>
            <a:ext cx="49953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 smtClean="0"/>
              <a:t>取自</a:t>
            </a:r>
            <a:endParaRPr lang="zh-TW" altLang="en-US" sz="1200" dirty="0"/>
          </a:p>
        </p:txBody>
      </p:sp>
      <p:pic>
        <p:nvPicPr>
          <p:cNvPr id="7172" name="Picture 4" descr="mBot與STEM的教學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133" y="5954748"/>
            <a:ext cx="1527176" cy="36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04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8195735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六年級上學期課程規劃</a:t>
            </a:r>
            <a:r>
              <a:rPr lang="en-US" altLang="zh-TW" dirty="0"/>
              <a:t>(Micro</a:t>
            </a:r>
            <a:r>
              <a:rPr lang="zh-TW" altLang="en-US" dirty="0"/>
              <a:t>：</a:t>
            </a:r>
            <a:r>
              <a:rPr lang="en-US" altLang="zh-TW" dirty="0" smtClean="0"/>
              <a:t>bit)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194" name="Picture 2" descr="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308" y="1529225"/>
            <a:ext cx="5715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90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890934" cy="1320800"/>
          </a:xfrm>
        </p:spPr>
        <p:txBody>
          <a:bodyPr/>
          <a:lstStyle/>
          <a:p>
            <a:r>
              <a:rPr lang="zh-TW" altLang="en-US" dirty="0"/>
              <a:t>六年級上學期課程規劃</a:t>
            </a:r>
            <a:r>
              <a:rPr lang="en-US" altLang="zh-TW" dirty="0"/>
              <a:t>(Micro</a:t>
            </a:r>
            <a:r>
              <a:rPr lang="zh-TW" altLang="en-US" dirty="0"/>
              <a:t>：</a:t>
            </a:r>
            <a:r>
              <a:rPr lang="en-US" altLang="zh-TW" dirty="0"/>
              <a:t>bit)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510" y="2160590"/>
            <a:ext cx="7835370" cy="413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87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599" y="2075924"/>
            <a:ext cx="6347714" cy="3880773"/>
          </a:xfrm>
        </p:spPr>
        <p:txBody>
          <a:bodyPr/>
          <a:lstStyle/>
          <a:p>
            <a:endParaRPr lang="zh-TW" altLang="en-US"/>
          </a:p>
        </p:txBody>
      </p:sp>
      <p:pic>
        <p:nvPicPr>
          <p:cNvPr id="9218" name="Picture 2" descr="「Micro：bit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999" y="1792590"/>
            <a:ext cx="3305175" cy="236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「Micro：bit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333" y="4436764"/>
            <a:ext cx="2971799" cy="2034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「Micro：bit」的圖片搜尋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00" y="1488361"/>
            <a:ext cx="3965575" cy="396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890934" cy="1320800"/>
          </a:xfrm>
        </p:spPr>
        <p:txBody>
          <a:bodyPr/>
          <a:lstStyle/>
          <a:p>
            <a:r>
              <a:rPr lang="zh-TW" altLang="en-US" dirty="0"/>
              <a:t>六年級上學期課程規劃</a:t>
            </a:r>
            <a:r>
              <a:rPr lang="en-US" altLang="zh-TW" dirty="0"/>
              <a:t>(Micro</a:t>
            </a:r>
            <a:r>
              <a:rPr lang="zh-TW" altLang="en-US" dirty="0"/>
              <a:t>：</a:t>
            </a:r>
            <a:r>
              <a:rPr lang="en-US" altLang="zh-TW" dirty="0"/>
              <a:t>bit)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4276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d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4533" y="2019343"/>
            <a:ext cx="6348413" cy="3570287"/>
          </a:xfrm>
        </p:spPr>
      </p:pic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890934" cy="1320800"/>
          </a:xfrm>
        </p:spPr>
        <p:txBody>
          <a:bodyPr/>
          <a:lstStyle/>
          <a:p>
            <a:r>
              <a:rPr lang="zh-TW" altLang="en-US" dirty="0"/>
              <a:t>六年級上學期課程規劃</a:t>
            </a:r>
            <a:r>
              <a:rPr lang="en-US" altLang="zh-TW" dirty="0"/>
              <a:t>(Micro</a:t>
            </a:r>
            <a:r>
              <a:rPr lang="zh-TW" altLang="en-US" dirty="0"/>
              <a:t>：</a:t>
            </a:r>
            <a:r>
              <a:rPr lang="en-US" altLang="zh-TW" dirty="0"/>
              <a:t>bit)</a:t>
            </a:r>
            <a:endParaRPr lang="zh-TW" altLang="en-US" dirty="0"/>
          </a:p>
        </p:txBody>
      </p:sp>
      <p:pic>
        <p:nvPicPr>
          <p:cNvPr id="2" name="圖片 1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0170" y="5951825"/>
            <a:ext cx="4114286" cy="52381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461935" y="6075230"/>
            <a:ext cx="49953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 smtClean="0"/>
              <a:t>取自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01403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8195735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六年級上學期課程規劃</a:t>
            </a:r>
            <a:r>
              <a:rPr lang="en-US" altLang="zh-TW" dirty="0"/>
              <a:t>(Dash and </a:t>
            </a:r>
            <a:r>
              <a:rPr lang="en-US" altLang="zh-TW" dirty="0" smtClean="0"/>
              <a:t>Dot)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1268" name="Picture 4" descr="「dash and dot 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1918"/>
            <a:ext cx="9042400" cy="4110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856" y="3251200"/>
            <a:ext cx="6361905" cy="3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50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8195735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六年級上學期課程規劃</a:t>
            </a:r>
            <a:r>
              <a:rPr lang="en-US" altLang="zh-TW" dirty="0"/>
              <a:t>(Dash and </a:t>
            </a:r>
            <a:r>
              <a:rPr lang="en-US" altLang="zh-TW" dirty="0" smtClean="0"/>
              <a:t>Dot)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42" name="Picture 2" descr="「dash and dot blockly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65" y="1583436"/>
            <a:ext cx="6716851" cy="483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81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8195735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六年級上學期課程規劃</a:t>
            </a:r>
            <a:r>
              <a:rPr lang="en-US" altLang="zh-TW" dirty="0"/>
              <a:t>(Dash and </a:t>
            </a:r>
            <a:r>
              <a:rPr lang="en-US" altLang="zh-TW" dirty="0" smtClean="0"/>
              <a:t>Dot)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086" y="1672799"/>
            <a:ext cx="6971428" cy="166666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0985" y="3535998"/>
            <a:ext cx="2914286" cy="17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44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8195735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六年級下學期課程規劃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314" name="Picture 2" descr="「空氣盒子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067" y="1930400"/>
            <a:ext cx="3703108" cy="267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「google表單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83" y="3891043"/>
            <a:ext cx="4582584" cy="286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cdn0-techbang.pixfs.net/system/images/354230/original/6dea51a941303c56aba104c7a88eb1f1.png?14674360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695" y="1448823"/>
            <a:ext cx="3059451" cy="259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94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263468" cy="1320800"/>
          </a:xfrm>
        </p:spPr>
        <p:txBody>
          <a:bodyPr/>
          <a:lstStyle/>
          <a:p>
            <a:r>
              <a:rPr lang="zh-TW" altLang="en-US" dirty="0"/>
              <a:t>六年級下學期課程</a:t>
            </a:r>
            <a:r>
              <a:rPr lang="zh-TW" altLang="en-US" dirty="0" smtClean="0"/>
              <a:t>規劃 </a:t>
            </a:r>
            <a:r>
              <a:rPr lang="en-US" altLang="zh-TW" dirty="0" err="1" smtClean="0"/>
              <a:t>IOT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vs</a:t>
            </a:r>
            <a:r>
              <a:rPr lang="en-US" altLang="zh-TW" dirty="0" smtClean="0"/>
              <a:t> </a:t>
            </a:r>
            <a:r>
              <a:rPr lang="zh-TW" altLang="en-US" dirty="0" smtClean="0"/>
              <a:t>空氣盒子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開始偵測，同時顯示 PM2.5 與 PM10     數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1337732"/>
            <a:ext cx="767715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933" y="2815697"/>
            <a:ext cx="5035514" cy="391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9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8195735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六年級下學期課程</a:t>
            </a:r>
            <a:r>
              <a:rPr lang="zh-TW" altLang="en-US" dirty="0" smtClean="0"/>
              <a:t>規劃</a:t>
            </a:r>
            <a:r>
              <a:rPr lang="en-US" altLang="zh-TW" dirty="0" smtClean="0"/>
              <a:t>-</a:t>
            </a:r>
            <a:r>
              <a:rPr lang="zh-TW" altLang="en-US" dirty="0" smtClean="0"/>
              <a:t>選擇性</a:t>
            </a:r>
            <a:r>
              <a:rPr lang="zh-TW" altLang="en-US" dirty="0"/>
              <a:t>教材</a:t>
            </a:r>
          </a:p>
        </p:txBody>
      </p:sp>
      <p:pic>
        <p:nvPicPr>
          <p:cNvPr id="15364" name="Picture 4" descr="「Tinkercad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732" y="2842683"/>
            <a:ext cx="7857067" cy="391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「QRCode製作」的圖片搜尋結果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99" y="1413933"/>
            <a:ext cx="5227109" cy="261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「Google Earth」的圖片搜尋結果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247" y="1305768"/>
            <a:ext cx="3940035" cy="216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83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74</TotalTime>
  <Words>647</Words>
  <Application>Microsoft Office PowerPoint</Application>
  <PresentationFormat>如螢幕大小 (4:3)</PresentationFormat>
  <Paragraphs>83</Paragraphs>
  <Slides>18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6" baseType="lpstr">
      <vt:lpstr>Gungsuh</vt:lpstr>
      <vt:lpstr>微軟正黑體</vt:lpstr>
      <vt:lpstr>新細明體</vt:lpstr>
      <vt:lpstr>Arial</vt:lpstr>
      <vt:lpstr>Times New Roman</vt:lpstr>
      <vt:lpstr>Trebuchet MS</vt:lpstr>
      <vt:lpstr>Wingdings 3</vt:lpstr>
      <vt:lpstr>多面向</vt:lpstr>
      <vt:lpstr>六年級課程規劃</vt:lpstr>
      <vt:lpstr>學習表現</vt:lpstr>
      <vt:lpstr>學習內容</vt:lpstr>
      <vt:lpstr>六年級上學期課程規劃(可3選1)</vt:lpstr>
      <vt:lpstr>六年級上學期課程規劃(mbot)</vt:lpstr>
      <vt:lpstr>六年級上學期課程規劃(mbot)</vt:lpstr>
      <vt:lpstr>六年級上學期課程規劃(mbot)</vt:lpstr>
      <vt:lpstr>六年級上學期課程規劃(mbot)</vt:lpstr>
      <vt:lpstr>六年級上學期課程規劃(Micro：bit)</vt:lpstr>
      <vt:lpstr>六年級上學期課程規劃(Micro：bit)</vt:lpstr>
      <vt:lpstr>六年級上學期課程規劃(Micro：bit)</vt:lpstr>
      <vt:lpstr>六年級上學期課程規劃(Micro：bit)</vt:lpstr>
      <vt:lpstr>六年級上學期課程規劃(Dash and Dot)</vt:lpstr>
      <vt:lpstr>六年級上學期課程規劃(Dash and Dot)</vt:lpstr>
      <vt:lpstr>六年級上學期課程規劃(Dash and Dot)</vt:lpstr>
      <vt:lpstr>六年級下學期課程規劃</vt:lpstr>
      <vt:lpstr>六年級下學期課程規劃 IOT vs 空氣盒子</vt:lpstr>
      <vt:lpstr>六年級下學期課程規劃-選擇性教材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六年級課程規劃</dc:title>
  <dc:creator>YANG</dc:creator>
  <cp:lastModifiedBy>YANG</cp:lastModifiedBy>
  <cp:revision>14</cp:revision>
  <dcterms:created xsi:type="dcterms:W3CDTF">2018-03-11T16:26:46Z</dcterms:created>
  <dcterms:modified xsi:type="dcterms:W3CDTF">2018-03-11T17:41:10Z</dcterms:modified>
</cp:coreProperties>
</file>