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6858000" cx="12192000"/>
  <p:notesSz cx="6858000" cy="9144000"/>
  <p:embeddedFontLst>
    <p:embeddedFont>
      <p:font typeface="Century Gothic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21" roundtripDataSignature="AMtx7mifFaLpNrA+tJvCYzx+t2ziiFVO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A6C866C-CB8C-46A1-86DD-A50057297E6B}">
  <a:tblStyle styleId="{2A6C866C-CB8C-46A1-86DD-A50057297E6B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accent6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accent6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accent6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accent6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accent6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accent6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fill>
          <a:solidFill>
            <a:schemeClr val="accent6">
              <a:alpha val="20000"/>
            </a:schemeClr>
          </a:solidFill>
        </a:fill>
      </a:tcStyle>
    </a:band1H>
    <a:band2H>
      <a:tcTxStyle/>
    </a:band2H>
    <a:band1V>
      <a:tcTxStyle/>
      <a:tcStyle>
        <a:fill>
          <a:solidFill>
            <a:schemeClr val="accent6">
              <a:alpha val="20000"/>
            </a:schemeClr>
          </a:solidFill>
        </a:fill>
      </a:tcStyle>
    </a:band1V>
    <a:band2V>
      <a:tcTxStyle/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50800">
              <a:solidFill>
                <a:schemeClr val="accent6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</a:seCell>
    <a:swCell>
      <a:tcTxStyle/>
    </a:swCell>
    <a:firstRow>
      <a:tcTxStyle b="on" i="off"/>
      <a:tcStyle>
        <a:tcBdr>
          <a:bottom>
            <a:ln cap="flat" cmpd="sng" w="25400">
              <a:solidFill>
                <a:schemeClr val="accent6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enturyGothic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CenturyGothic-regular.fntdata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CenturyGothic-italic.fntdata"/><Relationship Id="rId6" Type="http://schemas.openxmlformats.org/officeDocument/2006/relationships/slide" Target="slides/slide1.xml"/><Relationship Id="rId18" Type="http://schemas.openxmlformats.org/officeDocument/2006/relationships/font" Target="fonts/CenturyGothic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zh-TW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" name="Google Shape;97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" name="Google Shape;117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" name="Google Shape;143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9" name="Google Shape;179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9" name="Google Shape;189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" name="Google Shape;201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投影片" type="title">
  <p:cSld name="TITL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2" name="Google Shape;2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內容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章節標題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4" name="Google Shape;34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兩個內容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1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較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1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8" name="Google Shape;48;p1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1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只有標題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標題的內容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2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標題的圖片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2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直排文字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直排標題及文字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indent="0" lvl="1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indent="0" lvl="2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indent="0" lvl="3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indent="0" lvl="4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indent="0" lvl="5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indent="0" lvl="6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indent="0" lvl="7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indent="0" lvl="8" marL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5.png"/><Relationship Id="rId5" Type="http://schemas.openxmlformats.org/officeDocument/2006/relationships/image" Target="../media/image6.png"/><Relationship Id="rId6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Relationship Id="rId4" Type="http://schemas.openxmlformats.org/officeDocument/2006/relationships/slide" Target="/ppt/slides/slide10.xml"/><Relationship Id="rId5" Type="http://schemas.openxmlformats.org/officeDocument/2006/relationships/slide" Target="/ppt/slides/slide11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image" Target="../media/image7.jpg"/><Relationship Id="rId5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Relationship Id="rId4" Type="http://schemas.openxmlformats.org/officeDocument/2006/relationships/image" Target="../media/image4.png"/><Relationship Id="rId5" Type="http://schemas.openxmlformats.org/officeDocument/2006/relationships/slide" Target="/ppt/slides/slide3.xml"/><Relationship Id="rId6" Type="http://schemas.openxmlformats.org/officeDocument/2006/relationships/image" Target="../media/image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Relationship Id="rId4" Type="http://schemas.openxmlformats.org/officeDocument/2006/relationships/image" Target="../media/image8.jpg"/><Relationship Id="rId5" Type="http://schemas.openxmlformats.org/officeDocument/2006/relationships/slide" Target="/ppt/slides/slide3.xml"/><Relationship Id="rId6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荷蘭Day5-3】上愛塞省：綠色威尼斯－羊角村（Giethoorn） - 小熊的樹刻" id="88" name="Google Shape;88;p1"/>
          <p:cNvPicPr preferRelativeResize="0"/>
          <p:nvPr/>
        </p:nvPicPr>
        <p:blipFill rotWithShape="1">
          <a:blip r:embed="rId3">
            <a:alphaModFix/>
          </a:blip>
          <a:srcRect b="8078" l="0" r="0" t="0"/>
          <a:stretch/>
        </p:blipFill>
        <p:spPr>
          <a:xfrm rot="-511491">
            <a:off x="215015" y="477695"/>
            <a:ext cx="6719914" cy="4123762"/>
          </a:xfrm>
          <a:prstGeom prst="rect">
            <a:avLst/>
          </a:prstGeom>
          <a:solidFill>
            <a:srgbClr val="ECECEC"/>
          </a:solidFill>
          <a:ln cap="sq" cmpd="sng" w="1905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65000" kx="195000" rotWithShape="0" algn="tl" dir="12900000" dist="50800" ky="145000">
              <a:srgbClr val="000000">
                <a:alpha val="29803"/>
              </a:srgbClr>
            </a:outerShdw>
          </a:effectLst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61025" y="-14483"/>
            <a:ext cx="4930975" cy="6872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5793447">
            <a:off x="241939" y="4319625"/>
            <a:ext cx="2130345" cy="238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9283646" y="1981544"/>
            <a:ext cx="885732" cy="829685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"/>
          <p:cNvSpPr txBox="1"/>
          <p:nvPr/>
        </p:nvSpPr>
        <p:spPr>
          <a:xfrm>
            <a:off x="2610899" y="2293146"/>
            <a:ext cx="7558479" cy="18620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zh-TW" sz="115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羊角村</a:t>
            </a:r>
            <a:r>
              <a:rPr b="0" i="0" lang="zh-TW" sz="11500" u="none" cap="none" strike="noStrike">
                <a:solidFill>
                  <a:srgbClr val="125E42"/>
                </a:solidFill>
                <a:latin typeface="Calibri"/>
                <a:ea typeface="Calibri"/>
                <a:cs typeface="Calibri"/>
                <a:sym typeface="Calibri"/>
              </a:rPr>
              <a:t>之美</a:t>
            </a:r>
            <a:endParaRPr/>
          </a:p>
        </p:txBody>
      </p:sp>
      <p:sp>
        <p:nvSpPr>
          <p:cNvPr id="93" name="Google Shape;93;p1"/>
          <p:cNvSpPr txBox="1"/>
          <p:nvPr/>
        </p:nvSpPr>
        <p:spPr>
          <a:xfrm>
            <a:off x="4162330" y="4175668"/>
            <a:ext cx="581636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>
                <a:solidFill>
                  <a:srgbClr val="5B7E82"/>
                </a:solidFill>
                <a:latin typeface="Calibri"/>
                <a:ea typeface="Calibri"/>
                <a:cs typeface="Calibri"/>
                <a:sym typeface="Calibri"/>
              </a:rPr>
              <a:t>翰林四下國語第六課</a:t>
            </a:r>
            <a:endParaRPr/>
          </a:p>
        </p:txBody>
      </p:sp>
      <p:pic>
        <p:nvPicPr>
          <p:cNvPr id="94" name="Google Shape;94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7977511" y="3760824"/>
            <a:ext cx="421011" cy="394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"/>
          <p:cNvPicPr preferRelativeResize="0"/>
          <p:nvPr/>
        </p:nvPicPr>
        <p:blipFill rotWithShape="1">
          <a:blip r:embed="rId3">
            <a:alphaModFix/>
          </a:blip>
          <a:srcRect b="43481" l="0" r="0" t="1"/>
          <a:stretch/>
        </p:blipFill>
        <p:spPr>
          <a:xfrm>
            <a:off x="0" y="4799160"/>
            <a:ext cx="12192000" cy="20588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1" name="Google Shape;101;p2"/>
          <p:cNvGrpSpPr/>
          <p:nvPr/>
        </p:nvGrpSpPr>
        <p:grpSpPr>
          <a:xfrm>
            <a:off x="2438400" y="445963"/>
            <a:ext cx="7658100" cy="769441"/>
            <a:chOff x="4733926" y="811823"/>
            <a:chExt cx="2724148" cy="769441"/>
          </a:xfrm>
        </p:grpSpPr>
        <p:cxnSp>
          <p:nvCxnSpPr>
            <p:cNvPr id="102" name="Google Shape;102;p2"/>
            <p:cNvCxnSpPr/>
            <p:nvPr/>
          </p:nvCxnSpPr>
          <p:spPr>
            <a:xfrm>
              <a:off x="5466897" y="1261251"/>
              <a:ext cx="1258207" cy="0"/>
            </a:xfrm>
            <a:prstGeom prst="straightConnector1">
              <a:avLst/>
            </a:prstGeom>
            <a:noFill/>
            <a:ln cap="flat" cmpd="sng" w="127000">
              <a:solidFill>
                <a:srgbClr val="C2D2B5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03" name="Google Shape;103;p2"/>
            <p:cNvSpPr txBox="1"/>
            <p:nvPr/>
          </p:nvSpPr>
          <p:spPr>
            <a:xfrm>
              <a:off x="4733926" y="811823"/>
              <a:ext cx="2724148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44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不懂的語詞，可以怎麼理解</a:t>
              </a:r>
              <a:endParaRPr b="1" sz="44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04" name="Google Shape;104;p2"/>
          <p:cNvSpPr txBox="1"/>
          <p:nvPr/>
        </p:nvSpPr>
        <p:spPr>
          <a:xfrm>
            <a:off x="1009650" y="1450468"/>
            <a:ext cx="10172700" cy="4378112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spAutoFit/>
          </a:bodyPr>
          <a:lstStyle/>
          <a:p>
            <a:pPr indent="-742950" lvl="0" marL="742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AutoNum type="arabicPeriod"/>
            </a:pPr>
            <a:r>
              <a:rPr lang="zh-TW" sz="40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部首部件</a:t>
            </a:r>
            <a:r>
              <a:rPr lang="zh-TW" sz="4000">
                <a:solidFill>
                  <a:srgbClr val="7F7F7F"/>
                </a:solidFill>
                <a:latin typeface="DFKai-SB"/>
                <a:ea typeface="DFKai-SB"/>
                <a:cs typeface="DFKai-SB"/>
                <a:sym typeface="DFKai-SB"/>
              </a:rPr>
              <a:t>（例如：灌溉）</a:t>
            </a:r>
            <a:endParaRPr sz="4000">
              <a:solidFill>
                <a:srgbClr val="7F7F7F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-742950" lvl="0" marL="742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AutoNum type="arabicPeriod"/>
            </a:pPr>
            <a:r>
              <a:rPr lang="zh-TW" sz="40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拆開造詞</a:t>
            </a:r>
            <a:r>
              <a:rPr lang="zh-TW" sz="4000">
                <a:solidFill>
                  <a:srgbClr val="7F7F7F"/>
                </a:solidFill>
                <a:latin typeface="DFKai-SB"/>
                <a:ea typeface="DFKai-SB"/>
                <a:cs typeface="DFKai-SB"/>
                <a:sym typeface="DFKai-SB"/>
              </a:rPr>
              <a:t>（例如：球技）</a:t>
            </a:r>
            <a:endParaRPr sz="4000">
              <a:solidFill>
                <a:srgbClr val="7F7F7F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-742950" lvl="0" marL="742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AutoNum type="arabicPeriod"/>
            </a:pPr>
            <a:r>
              <a:rPr lang="zh-TW" sz="40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由上下文推測</a:t>
            </a:r>
            <a:r>
              <a:rPr lang="zh-TW" sz="4000">
                <a:solidFill>
                  <a:srgbClr val="7F7F7F"/>
                </a:solidFill>
                <a:latin typeface="DFKai-SB"/>
                <a:ea typeface="DFKai-SB"/>
                <a:cs typeface="DFKai-SB"/>
                <a:sym typeface="DFKai-SB"/>
              </a:rPr>
              <a:t>（例如：我抱著心愛的籃球，</a:t>
            </a:r>
            <a:r>
              <a:rPr lang="zh-TW" sz="4000">
                <a:solidFill>
                  <a:srgbClr val="C00000"/>
                </a:solidFill>
                <a:latin typeface="DFKai-SB"/>
                <a:ea typeface="DFKai-SB"/>
                <a:cs typeface="DFKai-SB"/>
                <a:sym typeface="DFKai-SB"/>
              </a:rPr>
              <a:t>興沖沖</a:t>
            </a:r>
            <a:r>
              <a:rPr lang="zh-TW" sz="4000">
                <a:solidFill>
                  <a:srgbClr val="7F7F7F"/>
                </a:solidFill>
                <a:latin typeface="DFKai-SB"/>
                <a:ea typeface="DFKai-SB"/>
                <a:cs typeface="DFKai-SB"/>
                <a:sym typeface="DFKai-SB"/>
              </a:rPr>
              <a:t>的直奔球場）</a:t>
            </a:r>
            <a:endParaRPr sz="4000">
              <a:solidFill>
                <a:srgbClr val="7F7F7F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-742950" lvl="0" marL="742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AutoNum type="arabicPeriod"/>
            </a:pPr>
            <a:r>
              <a:rPr lang="zh-TW" sz="40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過去經驗</a:t>
            </a:r>
            <a:r>
              <a:rPr lang="zh-TW" sz="4000">
                <a:solidFill>
                  <a:srgbClr val="7F7F7F"/>
                </a:solidFill>
                <a:latin typeface="DFKai-SB"/>
                <a:ea typeface="DFKai-SB"/>
                <a:cs typeface="DFKai-SB"/>
                <a:sym typeface="DFKai-SB"/>
              </a:rPr>
              <a:t>（例如：從以前讀過的書中認識「獨角仙」）</a:t>
            </a:r>
            <a:endParaRPr sz="4000">
              <a:solidFill>
                <a:schemeClr val="dk1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-742950" lvl="0" marL="742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AutoNum type="arabicPeriod"/>
            </a:pPr>
            <a:r>
              <a:rPr lang="zh-TW" sz="40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查字典</a:t>
            </a:r>
            <a:endParaRPr sz="4000">
              <a:solidFill>
                <a:schemeClr val="dk1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3"/>
          <p:cNvPicPr preferRelativeResize="0"/>
          <p:nvPr/>
        </p:nvPicPr>
        <p:blipFill rotWithShape="1">
          <a:blip r:embed="rId3">
            <a:alphaModFix/>
          </a:blip>
          <a:srcRect b="43481" l="0" r="0" t="1"/>
          <a:stretch/>
        </p:blipFill>
        <p:spPr>
          <a:xfrm>
            <a:off x="0" y="4799160"/>
            <a:ext cx="12192000" cy="20588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1" name="Google Shape;111;p3"/>
          <p:cNvGrpSpPr/>
          <p:nvPr/>
        </p:nvGrpSpPr>
        <p:grpSpPr>
          <a:xfrm>
            <a:off x="2438400" y="445963"/>
            <a:ext cx="7658100" cy="769441"/>
            <a:chOff x="4733926" y="811823"/>
            <a:chExt cx="2724148" cy="769441"/>
          </a:xfrm>
        </p:grpSpPr>
        <p:cxnSp>
          <p:nvCxnSpPr>
            <p:cNvPr id="112" name="Google Shape;112;p3"/>
            <p:cNvCxnSpPr/>
            <p:nvPr/>
          </p:nvCxnSpPr>
          <p:spPr>
            <a:xfrm>
              <a:off x="5466897" y="1261251"/>
              <a:ext cx="1258207" cy="0"/>
            </a:xfrm>
            <a:prstGeom prst="straightConnector1">
              <a:avLst/>
            </a:prstGeom>
            <a:noFill/>
            <a:ln cap="flat" cmpd="sng" w="127000">
              <a:solidFill>
                <a:srgbClr val="C2D2B5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13" name="Google Shape;113;p3"/>
            <p:cNvSpPr txBox="1"/>
            <p:nvPr/>
          </p:nvSpPr>
          <p:spPr>
            <a:xfrm>
              <a:off x="4733926" y="811823"/>
              <a:ext cx="2724148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44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一起來討論</a:t>
              </a:r>
              <a:endParaRPr b="1" sz="44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14" name="Google Shape;114;p3"/>
          <p:cNvSpPr txBox="1"/>
          <p:nvPr/>
        </p:nvSpPr>
        <p:spPr>
          <a:xfrm>
            <a:off x="1009650" y="1450468"/>
            <a:ext cx="10172700" cy="3654388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spAutoFit/>
          </a:bodyPr>
          <a:lstStyle/>
          <a:p>
            <a:pPr indent="-742950" lvl="0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AutoNum type="arabicPeriod"/>
            </a:pPr>
            <a:r>
              <a:rPr lang="zh-TW" sz="40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回味無窮（第二段）</a:t>
            </a:r>
            <a:endParaRPr sz="4000">
              <a:solidFill>
                <a:schemeClr val="dk1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-742950" lvl="0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AutoNum type="arabicPeriod"/>
            </a:pPr>
            <a:r>
              <a:rPr lang="zh-TW" sz="4000" u="sng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  <a:hlinkClick action="ppaction://hlinksldjump"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泥煤塊</a:t>
            </a:r>
            <a:r>
              <a:rPr lang="zh-TW" sz="40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（第二段）</a:t>
            </a:r>
            <a:endParaRPr sz="4000">
              <a:solidFill>
                <a:schemeClr val="dk1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-742950" lvl="0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AutoNum type="arabicPeriod"/>
            </a:pPr>
            <a:r>
              <a:rPr lang="zh-TW" sz="4000" u="sng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  <a:hlinkClick action="ppaction://hlinksldjump"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水渠</a:t>
            </a:r>
            <a:r>
              <a:rPr lang="zh-TW" sz="40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（第二段）</a:t>
            </a:r>
            <a:endParaRPr sz="4000">
              <a:solidFill>
                <a:schemeClr val="dk1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-742950" lvl="0" marL="7429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AutoNum type="arabicPeriod"/>
            </a:pPr>
            <a:r>
              <a:rPr lang="zh-TW" sz="40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倒映（第三段）</a:t>
            </a:r>
            <a:endParaRPr sz="4000">
              <a:solidFill>
                <a:schemeClr val="dk1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4"/>
          <p:cNvPicPr preferRelativeResize="0"/>
          <p:nvPr/>
        </p:nvPicPr>
        <p:blipFill rotWithShape="1">
          <a:blip r:embed="rId3">
            <a:alphaModFix/>
          </a:blip>
          <a:srcRect b="43481" l="0" r="0" t="1"/>
          <a:stretch/>
        </p:blipFill>
        <p:spPr>
          <a:xfrm>
            <a:off x="0" y="4799160"/>
            <a:ext cx="12192000" cy="20588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1" name="Google Shape;121;p4"/>
          <p:cNvGrpSpPr/>
          <p:nvPr/>
        </p:nvGrpSpPr>
        <p:grpSpPr>
          <a:xfrm>
            <a:off x="2438400" y="445963"/>
            <a:ext cx="7658100" cy="769441"/>
            <a:chOff x="4733926" y="811823"/>
            <a:chExt cx="2724148" cy="769441"/>
          </a:xfrm>
        </p:grpSpPr>
        <p:cxnSp>
          <p:nvCxnSpPr>
            <p:cNvPr id="122" name="Google Shape;122;p4"/>
            <p:cNvCxnSpPr/>
            <p:nvPr/>
          </p:nvCxnSpPr>
          <p:spPr>
            <a:xfrm>
              <a:off x="5466897" y="1261251"/>
              <a:ext cx="1258207" cy="0"/>
            </a:xfrm>
            <a:prstGeom prst="straightConnector1">
              <a:avLst/>
            </a:prstGeom>
            <a:noFill/>
            <a:ln cap="flat" cmpd="sng" w="127000">
              <a:solidFill>
                <a:srgbClr val="C2D2B5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23" name="Google Shape;123;p4"/>
            <p:cNvSpPr txBox="1"/>
            <p:nvPr/>
          </p:nvSpPr>
          <p:spPr>
            <a:xfrm>
              <a:off x="4733926" y="811823"/>
              <a:ext cx="2724148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44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課文提問（基礎題）</a:t>
              </a:r>
              <a:endParaRPr b="1" sz="44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24" name="Google Shape;124;p4"/>
          <p:cNvSpPr txBox="1"/>
          <p:nvPr/>
        </p:nvSpPr>
        <p:spPr>
          <a:xfrm>
            <a:off x="1009650" y="1664832"/>
            <a:ext cx="10172700" cy="1423457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Q：作者一家人到</a:t>
            </a:r>
            <a:r>
              <a:rPr lang="zh-TW" sz="4400" u="sng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荷蘭</a:t>
            </a: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旅遊，看到了哪些景象？對哪個景點最回味無窮？</a:t>
            </a:r>
            <a:endParaRPr sz="4400">
              <a:solidFill>
                <a:schemeClr val="dk1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sp>
        <p:nvSpPr>
          <p:cNvPr id="125" name="Google Shape;125;p4"/>
          <p:cNvSpPr txBox="1"/>
          <p:nvPr/>
        </p:nvSpPr>
        <p:spPr>
          <a:xfrm>
            <a:off x="980816" y="3537717"/>
            <a:ext cx="10905550" cy="21236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4400">
                <a:solidFill>
                  <a:srgbClr val="C00000"/>
                </a:solidFill>
                <a:latin typeface="DFKai-SB"/>
                <a:ea typeface="DFKai-SB"/>
                <a:cs typeface="DFKai-SB"/>
                <a:sym typeface="DFKai-SB"/>
              </a:rPr>
              <a:t>A：</a:t>
            </a:r>
            <a:endParaRPr sz="4400">
              <a:solidFill>
                <a:srgbClr val="C00000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4400">
                <a:solidFill>
                  <a:srgbClr val="C00000"/>
                </a:solidFill>
                <a:latin typeface="DFKai-SB"/>
                <a:ea typeface="DFKai-SB"/>
                <a:cs typeface="DFKai-SB"/>
                <a:sym typeface="DFKai-SB"/>
              </a:rPr>
              <a:t>1.各色的鬱金香、多樣的木鞋、壯觀的風車</a:t>
            </a:r>
            <a:endParaRPr sz="4400">
              <a:solidFill>
                <a:srgbClr val="C00000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4400">
                <a:solidFill>
                  <a:srgbClr val="C00000"/>
                </a:solidFill>
                <a:latin typeface="DFKai-SB"/>
                <a:ea typeface="DFKai-SB"/>
                <a:cs typeface="DFKai-SB"/>
                <a:sym typeface="DFKai-SB"/>
              </a:rPr>
              <a:t>2.羊角村</a:t>
            </a:r>
            <a:endParaRPr sz="4400">
              <a:solidFill>
                <a:srgbClr val="C00000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5"/>
          <p:cNvPicPr preferRelativeResize="0"/>
          <p:nvPr/>
        </p:nvPicPr>
        <p:blipFill rotWithShape="1">
          <a:blip r:embed="rId3">
            <a:alphaModFix/>
          </a:blip>
          <a:srcRect b="43481" l="0" r="0" t="1"/>
          <a:stretch/>
        </p:blipFill>
        <p:spPr>
          <a:xfrm>
            <a:off x="0" y="4799160"/>
            <a:ext cx="12192000" cy="20588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2" name="Google Shape;132;p5"/>
          <p:cNvGrpSpPr/>
          <p:nvPr/>
        </p:nvGrpSpPr>
        <p:grpSpPr>
          <a:xfrm>
            <a:off x="2438400" y="445963"/>
            <a:ext cx="7658100" cy="769441"/>
            <a:chOff x="4733926" y="811823"/>
            <a:chExt cx="2724148" cy="769441"/>
          </a:xfrm>
        </p:grpSpPr>
        <p:cxnSp>
          <p:nvCxnSpPr>
            <p:cNvPr id="133" name="Google Shape;133;p5"/>
            <p:cNvCxnSpPr/>
            <p:nvPr/>
          </p:nvCxnSpPr>
          <p:spPr>
            <a:xfrm>
              <a:off x="5466897" y="1261251"/>
              <a:ext cx="1258207" cy="0"/>
            </a:xfrm>
            <a:prstGeom prst="straightConnector1">
              <a:avLst/>
            </a:prstGeom>
            <a:noFill/>
            <a:ln cap="flat" cmpd="sng" w="127000">
              <a:solidFill>
                <a:srgbClr val="C2D2B5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34" name="Google Shape;134;p5"/>
            <p:cNvSpPr txBox="1"/>
            <p:nvPr/>
          </p:nvSpPr>
          <p:spPr>
            <a:xfrm>
              <a:off x="4733926" y="811823"/>
              <a:ext cx="2724148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44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課文提問（基礎題）</a:t>
              </a:r>
              <a:endParaRPr b="1" sz="44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35" name="Google Shape;135;p5"/>
          <p:cNvSpPr txBox="1"/>
          <p:nvPr/>
        </p:nvSpPr>
        <p:spPr>
          <a:xfrm>
            <a:off x="1181100" y="1344820"/>
            <a:ext cx="10172700" cy="746348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Q：比較水渠的過去和現在</a:t>
            </a:r>
            <a:endParaRPr sz="4400">
              <a:solidFill>
                <a:schemeClr val="dk1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graphicFrame>
        <p:nvGraphicFramePr>
          <p:cNvPr id="136" name="Google Shape;136;p5"/>
          <p:cNvGraphicFramePr/>
          <p:nvPr/>
        </p:nvGraphicFramePr>
        <p:xfrm>
          <a:off x="1570703" y="2310633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{2A6C866C-CB8C-46A1-86DD-A50057297E6B}</a:tableStyleId>
              </a:tblPr>
              <a:tblGrid>
                <a:gridCol w="1949425"/>
                <a:gridCol w="3550575"/>
                <a:gridCol w="3550575"/>
              </a:tblGrid>
              <a:tr h="6987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8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水渠</a:t>
                      </a:r>
                      <a:endParaRPr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8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過去</a:t>
                      </a:r>
                      <a:endParaRPr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8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現在</a:t>
                      </a:r>
                      <a:endParaRPr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</a:tr>
              <a:tr h="17911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8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開挖或</a:t>
                      </a:r>
                      <a:endParaRPr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8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加寬原因</a:t>
                      </a:r>
                      <a:endParaRPr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</a:tr>
              <a:tr h="17330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28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形成景象</a:t>
                      </a:r>
                      <a:endParaRPr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137" name="Google Shape;137;p5"/>
          <p:cNvSpPr txBox="1"/>
          <p:nvPr/>
        </p:nvSpPr>
        <p:spPr>
          <a:xfrm>
            <a:off x="3677881" y="3397477"/>
            <a:ext cx="3251971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為了挖取泥煤塊賺錢</a:t>
            </a:r>
            <a:endParaRPr sz="3200">
              <a:solidFill>
                <a:srgbClr val="C0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38" name="Google Shape;138;p5"/>
          <p:cNvSpPr txBox="1"/>
          <p:nvPr/>
        </p:nvSpPr>
        <p:spPr>
          <a:xfrm>
            <a:off x="7156018" y="3397477"/>
            <a:ext cx="3251971" cy="1077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為方便船隻通行而加寬</a:t>
            </a:r>
            <a:endParaRPr sz="3200">
              <a:solidFill>
                <a:srgbClr val="C0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39" name="Google Shape;139;p5"/>
          <p:cNvSpPr txBox="1"/>
          <p:nvPr/>
        </p:nvSpPr>
        <p:spPr>
          <a:xfrm>
            <a:off x="3665023" y="5384441"/>
            <a:ext cx="3251971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狹窄的水渠</a:t>
            </a:r>
            <a:endParaRPr sz="3200">
              <a:solidFill>
                <a:srgbClr val="C0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40" name="Google Shape;140;p5"/>
          <p:cNvSpPr txBox="1"/>
          <p:nvPr/>
        </p:nvSpPr>
        <p:spPr>
          <a:xfrm>
            <a:off x="7156018" y="5384441"/>
            <a:ext cx="3251971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河道密布</a:t>
            </a:r>
            <a:endParaRPr sz="3200">
              <a:solidFill>
                <a:srgbClr val="C0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6"/>
          <p:cNvPicPr preferRelativeResize="0"/>
          <p:nvPr/>
        </p:nvPicPr>
        <p:blipFill rotWithShape="1">
          <a:blip r:embed="rId3">
            <a:alphaModFix/>
          </a:blip>
          <a:srcRect b="43481" l="0" r="0" t="1"/>
          <a:stretch/>
        </p:blipFill>
        <p:spPr>
          <a:xfrm>
            <a:off x="0" y="4799160"/>
            <a:ext cx="12192000" cy="20588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7" name="Google Shape;147;p6"/>
          <p:cNvGrpSpPr/>
          <p:nvPr/>
        </p:nvGrpSpPr>
        <p:grpSpPr>
          <a:xfrm>
            <a:off x="2438400" y="445963"/>
            <a:ext cx="7658100" cy="769441"/>
            <a:chOff x="4733926" y="811823"/>
            <a:chExt cx="2724148" cy="769441"/>
          </a:xfrm>
        </p:grpSpPr>
        <p:cxnSp>
          <p:nvCxnSpPr>
            <p:cNvPr id="148" name="Google Shape;148;p6"/>
            <p:cNvCxnSpPr/>
            <p:nvPr/>
          </p:nvCxnSpPr>
          <p:spPr>
            <a:xfrm>
              <a:off x="5466897" y="1261251"/>
              <a:ext cx="1258207" cy="0"/>
            </a:xfrm>
            <a:prstGeom prst="straightConnector1">
              <a:avLst/>
            </a:prstGeom>
            <a:noFill/>
            <a:ln cap="flat" cmpd="sng" w="127000">
              <a:solidFill>
                <a:srgbClr val="C2D2B5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49" name="Google Shape;149;p6"/>
            <p:cNvSpPr txBox="1"/>
            <p:nvPr/>
          </p:nvSpPr>
          <p:spPr>
            <a:xfrm>
              <a:off x="4733926" y="811823"/>
              <a:ext cx="2724148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44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課文提問（基礎題）</a:t>
              </a:r>
              <a:endParaRPr b="1" sz="44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50" name="Google Shape;150;p6"/>
          <p:cNvSpPr txBox="1"/>
          <p:nvPr/>
        </p:nvSpPr>
        <p:spPr>
          <a:xfrm>
            <a:off x="1181100" y="1344820"/>
            <a:ext cx="10172700" cy="746348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Q：本課從哪三方面介紹羊角村的房子？</a:t>
            </a:r>
            <a:endParaRPr sz="4400">
              <a:solidFill>
                <a:schemeClr val="dk1"/>
              </a:solidFill>
              <a:latin typeface="DFKai-SB"/>
              <a:ea typeface="DFKai-SB"/>
              <a:cs typeface="DFKai-SB"/>
              <a:sym typeface="DFKai-SB"/>
            </a:endParaRPr>
          </a:p>
        </p:txBody>
      </p:sp>
      <p:graphicFrame>
        <p:nvGraphicFramePr>
          <p:cNvPr id="151" name="Google Shape;151;p6"/>
          <p:cNvGraphicFramePr/>
          <p:nvPr/>
        </p:nvGraphicFramePr>
        <p:xfrm>
          <a:off x="1570703" y="2310633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{2A6C866C-CB8C-46A1-86DD-A50057297E6B}</a:tableStyleId>
              </a:tblPr>
              <a:tblGrid>
                <a:gridCol w="3016875"/>
                <a:gridCol w="3016875"/>
                <a:gridCol w="3016875"/>
              </a:tblGrid>
              <a:tr h="1106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zh-TW" sz="28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（　　　　）</a:t>
                      </a:r>
                      <a:endParaRPr b="0"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Microsoft JhengHei"/>
                        <a:buNone/>
                      </a:pPr>
                      <a:r>
                        <a:rPr b="0" lang="zh-TW" sz="28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（　　　　）</a:t>
                      </a:r>
                      <a:endParaRPr b="0"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800"/>
                        <a:buFont typeface="Microsoft JhengHei"/>
                        <a:buNone/>
                      </a:pPr>
                      <a:r>
                        <a:rPr b="0" lang="zh-TW" sz="28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（　　　　）</a:t>
                      </a:r>
                      <a:endParaRPr b="0" sz="28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</a:tr>
              <a:tr h="2545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zh-TW" sz="32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蘆葦</a:t>
                      </a:r>
                      <a:endParaRPr b="0" sz="32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32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冬暖夏涼、</a:t>
                      </a:r>
                      <a:endParaRPr sz="32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32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遮雨耐晒</a:t>
                      </a:r>
                      <a:endParaRPr sz="32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3200" u="none" cap="none" strike="noStrike">
                          <a:latin typeface="Microsoft JhengHei"/>
                          <a:ea typeface="Microsoft JhengHei"/>
                          <a:cs typeface="Microsoft JhengHei"/>
                          <a:sym typeface="Microsoft JhengHei"/>
                        </a:rPr>
                        <a:t>樹和草地、河道水面倒映著房子與樹、風吹影動</a:t>
                      </a:r>
                      <a:endParaRPr sz="3200" u="none" cap="none" strike="noStrike">
                        <a:latin typeface="Microsoft JhengHei"/>
                        <a:ea typeface="Microsoft JhengHei"/>
                        <a:cs typeface="Microsoft JhengHei"/>
                        <a:sym typeface="Microsoft JhengHei"/>
                      </a:endParaRPr>
                    </a:p>
                  </a:txBody>
                  <a:tcPr marT="0" marB="0" marR="68575" marL="68575" anchor="ctr"/>
                </a:tc>
              </a:tr>
            </a:tbl>
          </a:graphicData>
        </a:graphic>
      </p:graphicFrame>
      <p:sp>
        <p:nvSpPr>
          <p:cNvPr id="152" name="Google Shape;152;p6"/>
          <p:cNvSpPr txBox="1"/>
          <p:nvPr/>
        </p:nvSpPr>
        <p:spPr>
          <a:xfrm>
            <a:off x="2544147" y="2568001"/>
            <a:ext cx="111345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材料</a:t>
            </a:r>
            <a:endParaRPr sz="3200">
              <a:solidFill>
                <a:srgbClr val="C0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53" name="Google Shape;153;p6"/>
          <p:cNvSpPr txBox="1"/>
          <p:nvPr/>
        </p:nvSpPr>
        <p:spPr>
          <a:xfrm>
            <a:off x="5539273" y="2568001"/>
            <a:ext cx="111345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功能</a:t>
            </a:r>
            <a:endParaRPr sz="3200">
              <a:solidFill>
                <a:srgbClr val="C0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154" name="Google Shape;154;p6"/>
          <p:cNvSpPr txBox="1"/>
          <p:nvPr/>
        </p:nvSpPr>
        <p:spPr>
          <a:xfrm>
            <a:off x="8534399" y="2568001"/>
            <a:ext cx="1113454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>
                <a:solidFill>
                  <a:srgbClr val="C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環境</a:t>
            </a:r>
            <a:endParaRPr sz="3200">
              <a:solidFill>
                <a:srgbClr val="C0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7"/>
          <p:cNvPicPr preferRelativeResize="0"/>
          <p:nvPr/>
        </p:nvPicPr>
        <p:blipFill rotWithShape="1">
          <a:blip r:embed="rId3">
            <a:alphaModFix/>
          </a:blip>
          <a:srcRect b="43481" l="0" r="0" t="1"/>
          <a:stretch/>
        </p:blipFill>
        <p:spPr>
          <a:xfrm>
            <a:off x="0" y="4799160"/>
            <a:ext cx="12192000" cy="20588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1" name="Google Shape;161;p7"/>
          <p:cNvGrpSpPr/>
          <p:nvPr/>
        </p:nvGrpSpPr>
        <p:grpSpPr>
          <a:xfrm>
            <a:off x="2438400" y="445963"/>
            <a:ext cx="7658100" cy="769441"/>
            <a:chOff x="4733926" y="811823"/>
            <a:chExt cx="2724148" cy="769441"/>
          </a:xfrm>
        </p:grpSpPr>
        <p:cxnSp>
          <p:nvCxnSpPr>
            <p:cNvPr id="162" name="Google Shape;162;p7"/>
            <p:cNvCxnSpPr/>
            <p:nvPr/>
          </p:nvCxnSpPr>
          <p:spPr>
            <a:xfrm>
              <a:off x="5466897" y="1261251"/>
              <a:ext cx="1258207" cy="0"/>
            </a:xfrm>
            <a:prstGeom prst="straightConnector1">
              <a:avLst/>
            </a:prstGeom>
            <a:noFill/>
            <a:ln cap="flat" cmpd="sng" w="127000">
              <a:solidFill>
                <a:srgbClr val="C2D2B5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63" name="Google Shape;163;p7"/>
            <p:cNvSpPr txBox="1"/>
            <p:nvPr/>
          </p:nvSpPr>
          <p:spPr>
            <a:xfrm>
              <a:off x="4733926" y="811823"/>
              <a:ext cx="2724148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44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課文提問（挑戰題）</a:t>
              </a:r>
              <a:endParaRPr b="1" sz="44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64" name="Google Shape;164;p7"/>
          <p:cNvSpPr txBox="1"/>
          <p:nvPr/>
        </p:nvSpPr>
        <p:spPr>
          <a:xfrm>
            <a:off x="1181100" y="1567630"/>
            <a:ext cx="10172700" cy="2777673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Q：雅晴老師收到兩張從國外寄來的明信片，你能從明信片中的</a:t>
            </a:r>
            <a:r>
              <a:rPr lang="zh-TW" sz="4400">
                <a:solidFill>
                  <a:srgbClr val="FF5050"/>
                </a:solidFill>
                <a:latin typeface="DFKai-SB"/>
                <a:ea typeface="DFKai-SB"/>
                <a:cs typeface="DFKai-SB"/>
                <a:sym typeface="DFKai-SB"/>
              </a:rPr>
              <a:t>照片風景</a:t>
            </a: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以及</a:t>
            </a:r>
            <a:r>
              <a:rPr lang="zh-TW" sz="4400">
                <a:solidFill>
                  <a:srgbClr val="FF5050"/>
                </a:solidFill>
                <a:latin typeface="DFKai-SB"/>
                <a:ea typeface="DFKai-SB"/>
                <a:cs typeface="DFKai-SB"/>
                <a:sym typeface="DFKai-SB"/>
              </a:rPr>
              <a:t>課文相關敘述</a:t>
            </a: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判斷，哪一張是從</a:t>
            </a:r>
            <a:r>
              <a:rPr lang="zh-TW" sz="4400" u="sng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荷蘭</a:t>
            </a: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羊角村寄來的明信片嗎？</a:t>
            </a:r>
            <a:endParaRPr/>
          </a:p>
        </p:txBody>
      </p:sp>
    </p:spTree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8"/>
          <p:cNvPicPr preferRelativeResize="0"/>
          <p:nvPr/>
        </p:nvPicPr>
        <p:blipFill rotWithShape="1">
          <a:blip r:embed="rId3">
            <a:alphaModFix/>
          </a:blip>
          <a:srcRect b="43481" l="0" r="0" t="1"/>
          <a:stretch/>
        </p:blipFill>
        <p:spPr>
          <a:xfrm>
            <a:off x="0" y="4799160"/>
            <a:ext cx="12192000" cy="2058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8"/>
          <p:cNvPicPr preferRelativeResize="0"/>
          <p:nvPr/>
        </p:nvPicPr>
        <p:blipFill rotWithShape="1">
          <a:blip r:embed="rId4">
            <a:alphaModFix/>
          </a:blip>
          <a:srcRect b="16140" l="0" r="12381" t="0"/>
          <a:stretch/>
        </p:blipFill>
        <p:spPr>
          <a:xfrm>
            <a:off x="0" y="8814"/>
            <a:ext cx="6694423" cy="4253384"/>
          </a:xfrm>
          <a:prstGeom prst="rect">
            <a:avLst/>
          </a:prstGeom>
          <a:solidFill>
            <a:srgbClr val="ECECEC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pic>
      <p:pic>
        <p:nvPicPr>
          <p:cNvPr id="172" name="Google Shape;172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383161" y="2318774"/>
            <a:ext cx="6808839" cy="4539226"/>
          </a:xfrm>
          <a:prstGeom prst="rect">
            <a:avLst/>
          </a:prstGeom>
          <a:solidFill>
            <a:srgbClr val="ECECEC"/>
          </a:solidFill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5000" rotWithShape="0" algn="tl" dir="5400000" dist="18000">
              <a:srgbClr val="000000">
                <a:alpha val="40000"/>
              </a:srgbClr>
            </a:outerShdw>
          </a:effectLst>
        </p:spPr>
      </p:pic>
      <p:sp>
        <p:nvSpPr>
          <p:cNvPr id="173" name="Google Shape;173;p8"/>
          <p:cNvSpPr/>
          <p:nvPr/>
        </p:nvSpPr>
        <p:spPr>
          <a:xfrm rot="-5400000">
            <a:off x="1933800" y="4127786"/>
            <a:ext cx="1493440" cy="1452715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73A06A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8"/>
          <p:cNvSpPr txBox="1"/>
          <p:nvPr/>
        </p:nvSpPr>
        <p:spPr>
          <a:xfrm>
            <a:off x="2317341" y="4470591"/>
            <a:ext cx="726357" cy="113026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8"/>
          <p:cNvSpPr/>
          <p:nvPr/>
        </p:nvSpPr>
        <p:spPr>
          <a:xfrm rot="5400000">
            <a:off x="8313034" y="1227271"/>
            <a:ext cx="1493440" cy="1452715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FF669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8"/>
          <p:cNvSpPr txBox="1"/>
          <p:nvPr/>
        </p:nvSpPr>
        <p:spPr>
          <a:xfrm>
            <a:off x="8696566" y="1206888"/>
            <a:ext cx="726357" cy="113026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9"/>
          <p:cNvPicPr preferRelativeResize="0"/>
          <p:nvPr/>
        </p:nvPicPr>
        <p:blipFill rotWithShape="1">
          <a:blip r:embed="rId3">
            <a:alphaModFix/>
          </a:blip>
          <a:srcRect b="43481" l="0" r="0" t="1"/>
          <a:stretch/>
        </p:blipFill>
        <p:spPr>
          <a:xfrm>
            <a:off x="0" y="4799160"/>
            <a:ext cx="12192000" cy="20588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3" name="Google Shape;183;p9"/>
          <p:cNvGrpSpPr/>
          <p:nvPr/>
        </p:nvGrpSpPr>
        <p:grpSpPr>
          <a:xfrm>
            <a:off x="2438400" y="445963"/>
            <a:ext cx="7658100" cy="769441"/>
            <a:chOff x="4733926" y="811823"/>
            <a:chExt cx="2724148" cy="769441"/>
          </a:xfrm>
        </p:grpSpPr>
        <p:cxnSp>
          <p:nvCxnSpPr>
            <p:cNvPr id="184" name="Google Shape;184;p9"/>
            <p:cNvCxnSpPr/>
            <p:nvPr/>
          </p:nvCxnSpPr>
          <p:spPr>
            <a:xfrm>
              <a:off x="5466897" y="1261251"/>
              <a:ext cx="1258207" cy="0"/>
            </a:xfrm>
            <a:prstGeom prst="straightConnector1">
              <a:avLst/>
            </a:prstGeom>
            <a:noFill/>
            <a:ln cap="flat" cmpd="sng" w="127000">
              <a:solidFill>
                <a:srgbClr val="C2D2B5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85" name="Google Shape;185;p9"/>
            <p:cNvSpPr txBox="1"/>
            <p:nvPr/>
          </p:nvSpPr>
          <p:spPr>
            <a:xfrm>
              <a:off x="4733926" y="811823"/>
              <a:ext cx="2724148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44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總結</a:t>
              </a:r>
              <a:endParaRPr b="1" sz="44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86" name="Google Shape;186;p9"/>
          <p:cNvSpPr txBox="1"/>
          <p:nvPr/>
        </p:nvSpPr>
        <p:spPr>
          <a:xfrm>
            <a:off x="1181100" y="1567630"/>
            <a:ext cx="10172700" cy="2100565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50" spcFirstLastPara="1" rIns="68550" wrap="square" tIns="34275">
            <a:spAutoFit/>
          </a:bodyPr>
          <a:lstStyle/>
          <a:p>
            <a:pPr indent="-742950" lvl="0" marL="742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AutoNum type="arabicPeriod"/>
            </a:pP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羊角村發展</a:t>
            </a:r>
            <a:r>
              <a:rPr lang="zh-TW" sz="4400">
                <a:solidFill>
                  <a:srgbClr val="FF5050"/>
                </a:solidFill>
                <a:latin typeface="DFKai-SB"/>
                <a:ea typeface="DFKai-SB"/>
                <a:cs typeface="DFKai-SB"/>
                <a:sym typeface="DFKai-SB"/>
              </a:rPr>
              <a:t>歷史</a:t>
            </a:r>
            <a:endParaRPr sz="4400">
              <a:solidFill>
                <a:srgbClr val="FF5050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-742950" lvl="0" marL="742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AutoNum type="arabicPeriod"/>
            </a:pP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羊角村</a:t>
            </a:r>
            <a:r>
              <a:rPr lang="zh-TW" sz="4400">
                <a:solidFill>
                  <a:srgbClr val="FF5050"/>
                </a:solidFill>
                <a:latin typeface="DFKai-SB"/>
                <a:ea typeface="DFKai-SB"/>
                <a:cs typeface="DFKai-SB"/>
                <a:sym typeface="DFKai-SB"/>
              </a:rPr>
              <a:t>建築</a:t>
            </a: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特色</a:t>
            </a:r>
            <a:endParaRPr sz="4400">
              <a:solidFill>
                <a:schemeClr val="dk1"/>
              </a:solidFill>
              <a:latin typeface="DFKai-SB"/>
              <a:ea typeface="DFKai-SB"/>
              <a:cs typeface="DFKai-SB"/>
              <a:sym typeface="DFKai-SB"/>
            </a:endParaRPr>
          </a:p>
          <a:p>
            <a:pPr indent="-742950" lvl="0" marL="742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AutoNum type="arabicPeriod"/>
            </a:pP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羊角村</a:t>
            </a:r>
            <a:r>
              <a:rPr lang="zh-TW" sz="4400">
                <a:solidFill>
                  <a:srgbClr val="FF5050"/>
                </a:solidFill>
                <a:latin typeface="DFKai-SB"/>
                <a:ea typeface="DFKai-SB"/>
                <a:cs typeface="DFKai-SB"/>
                <a:sym typeface="DFKai-SB"/>
              </a:rPr>
              <a:t>風景</a:t>
            </a:r>
            <a:r>
              <a:rPr lang="zh-TW" sz="4400">
                <a:solidFill>
                  <a:schemeClr val="dk1"/>
                </a:solidFill>
                <a:latin typeface="DFKai-SB"/>
                <a:ea typeface="DFKai-SB"/>
                <a:cs typeface="DFKai-SB"/>
                <a:sym typeface="DFKai-SB"/>
              </a:rPr>
              <a:t>特色</a:t>
            </a:r>
            <a:endParaRPr/>
          </a:p>
        </p:txBody>
      </p:sp>
    </p:spTree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92;p10"/>
          <p:cNvPicPr preferRelativeResize="0"/>
          <p:nvPr/>
        </p:nvPicPr>
        <p:blipFill rotWithShape="1">
          <a:blip r:embed="rId3">
            <a:alphaModFix/>
          </a:blip>
          <a:srcRect b="43481" l="0" r="0" t="1"/>
          <a:stretch/>
        </p:blipFill>
        <p:spPr>
          <a:xfrm>
            <a:off x="0" y="4799160"/>
            <a:ext cx="12192000" cy="20588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3" name="Google Shape;193;p10"/>
          <p:cNvGrpSpPr/>
          <p:nvPr/>
        </p:nvGrpSpPr>
        <p:grpSpPr>
          <a:xfrm>
            <a:off x="9200757" y="2058840"/>
            <a:ext cx="2692810" cy="769441"/>
            <a:chOff x="4733926" y="811823"/>
            <a:chExt cx="2724148" cy="769441"/>
          </a:xfrm>
        </p:grpSpPr>
        <p:cxnSp>
          <p:nvCxnSpPr>
            <p:cNvPr id="194" name="Google Shape;194;p10"/>
            <p:cNvCxnSpPr/>
            <p:nvPr/>
          </p:nvCxnSpPr>
          <p:spPr>
            <a:xfrm>
              <a:off x="5466897" y="1261251"/>
              <a:ext cx="1258207" cy="0"/>
            </a:xfrm>
            <a:prstGeom prst="straightConnector1">
              <a:avLst/>
            </a:prstGeom>
            <a:noFill/>
            <a:ln cap="flat" cmpd="sng" w="127000">
              <a:solidFill>
                <a:srgbClr val="C2D2B5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195" name="Google Shape;195;p10"/>
            <p:cNvSpPr txBox="1"/>
            <p:nvPr/>
          </p:nvSpPr>
          <p:spPr>
            <a:xfrm>
              <a:off x="4733926" y="811823"/>
              <a:ext cx="2724148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44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泥煤塊</a:t>
              </a:r>
              <a:endParaRPr b="1" sz="44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pic>
        <p:nvPicPr>
          <p:cNvPr descr="六張圖，深入挖掘泥煤威士忌的獨特風味" id="196" name="Google Shape;196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7793" y="92180"/>
            <a:ext cx="8889068" cy="6673639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10"/>
          <p:cNvSpPr txBox="1"/>
          <p:nvPr/>
        </p:nvSpPr>
        <p:spPr>
          <a:xfrm>
            <a:off x="9200757" y="3168725"/>
            <a:ext cx="2887346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泥媒被用來作為日常生活中的</a:t>
            </a:r>
            <a:r>
              <a:rPr lang="zh-TW" sz="3200">
                <a:solidFill>
                  <a:srgbClr val="FF505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燃料</a:t>
            </a:r>
            <a:r>
              <a:rPr lang="zh-TW" sz="3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使用。</a:t>
            </a:r>
            <a:endParaRPr/>
          </a:p>
        </p:txBody>
      </p:sp>
      <p:pic>
        <p:nvPicPr>
          <p:cNvPr id="198" name="Google Shape;198;p10">
            <a:hlinkClick action="ppaction://hlinksldjump"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9661430" y="5413737"/>
            <a:ext cx="885732" cy="8296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11"/>
          <p:cNvPicPr preferRelativeResize="0"/>
          <p:nvPr/>
        </p:nvPicPr>
        <p:blipFill rotWithShape="1">
          <a:blip r:embed="rId3">
            <a:alphaModFix/>
          </a:blip>
          <a:srcRect b="43481" l="0" r="0" t="1"/>
          <a:stretch/>
        </p:blipFill>
        <p:spPr>
          <a:xfrm>
            <a:off x="0" y="4799160"/>
            <a:ext cx="12192000" cy="20588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5" name="Google Shape;205;p11"/>
          <p:cNvGrpSpPr/>
          <p:nvPr/>
        </p:nvGrpSpPr>
        <p:grpSpPr>
          <a:xfrm>
            <a:off x="7702966" y="2319115"/>
            <a:ext cx="3945310" cy="769441"/>
            <a:chOff x="4733926" y="811823"/>
            <a:chExt cx="2724148" cy="769441"/>
          </a:xfrm>
        </p:grpSpPr>
        <p:cxnSp>
          <p:nvCxnSpPr>
            <p:cNvPr id="206" name="Google Shape;206;p11"/>
            <p:cNvCxnSpPr/>
            <p:nvPr/>
          </p:nvCxnSpPr>
          <p:spPr>
            <a:xfrm>
              <a:off x="5466897" y="1261251"/>
              <a:ext cx="1258207" cy="0"/>
            </a:xfrm>
            <a:prstGeom prst="straightConnector1">
              <a:avLst/>
            </a:prstGeom>
            <a:noFill/>
            <a:ln cap="flat" cmpd="sng" w="127000">
              <a:solidFill>
                <a:srgbClr val="C2D2B5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sp>
          <p:nvSpPr>
            <p:cNvPr id="207" name="Google Shape;207;p11"/>
            <p:cNvSpPr txBox="1"/>
            <p:nvPr/>
          </p:nvSpPr>
          <p:spPr>
            <a:xfrm>
              <a:off x="4733926" y="811823"/>
              <a:ext cx="2724148" cy="7694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zh-TW" sz="4400">
                  <a:solidFill>
                    <a:srgbClr val="3F3F3F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水渠</a:t>
              </a:r>
              <a:endParaRPr b="1" sz="440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208" name="Google Shape;208;p11"/>
          <p:cNvSpPr txBox="1"/>
          <p:nvPr/>
        </p:nvSpPr>
        <p:spPr>
          <a:xfrm>
            <a:off x="8547622" y="3217972"/>
            <a:ext cx="2690650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32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水溝、水道。</a:t>
            </a:r>
            <a:endParaRPr/>
          </a:p>
        </p:txBody>
      </p:sp>
      <p:pic>
        <p:nvPicPr>
          <p:cNvPr descr="溝渠- 维基百科，自由的百科全书" id="209" name="Google Shape;209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43411" y="0"/>
            <a:ext cx="51435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1">
            <a:hlinkClick action="ppaction://hlinksldjump" r:id="rId5"/>
          </p:cNvPr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9661430" y="5413737"/>
            <a:ext cx="885732" cy="8296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xmlns:r="http://schemas.openxmlformats.org/officeDocument/2006/relationships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佈景主題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2016-09-11T10:28:00Z</dcterms:created>
  <dc:creator>优品PPT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2052-10.1.0.6260</vt:lpwstr>
  </property>
</Properties>
</file>