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9" d="100"/>
          <a:sy n="69" d="100"/>
        </p:scale>
        <p:origin x="82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7646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270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798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4516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4606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4235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18862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6235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540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329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8685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9523BDE7-CBB1-48F3-A98D-42DCA38F7FAB}" type="datetimeFigureOut">
              <a:rPr lang="zh-TW" altLang="en-US" smtClean="0"/>
              <a:t>2019/3/25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76A8FEBF-0898-4A81-8B07-1B2CE97ABE6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78633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8000" dirty="0" smtClean="0">
                <a:ea typeface="文鼎粗隸" panose="02010609010101010101" pitchFamily="49" charset="-120"/>
              </a:rPr>
              <a:t>基準量與比較量</a:t>
            </a:r>
            <a:endParaRPr lang="zh-TW" altLang="en-US" sz="8000" dirty="0">
              <a:ea typeface="文鼎粗隸" panose="02010609010101010101" pitchFamily="49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51560" y="4468031"/>
            <a:ext cx="9144000" cy="1655762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latin typeface="華康POP1體W5" panose="040B0509000000000000" pitchFamily="81" charset="-120"/>
                <a:ea typeface="華康POP1體W5" panose="040B0509000000000000" pitchFamily="81" charset="-120"/>
              </a:rPr>
              <a:t>內柵國小吳曉蓉</a:t>
            </a:r>
            <a:endParaRPr lang="zh-TW" altLang="en-US" sz="5400" dirty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188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69737"/>
          </a:xfrm>
        </p:spPr>
        <p:txBody>
          <a:bodyPr>
            <a:normAutofit/>
          </a:bodyPr>
          <a:lstStyle/>
          <a:p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說說看，你會怎麼說明老師和班長的身高關係？</a:t>
            </a:r>
            <a:endParaRPr lang="zh-TW" altLang="en-US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0140" y="2120900"/>
            <a:ext cx="2958069" cy="405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183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192678" y="484632"/>
            <a:ext cx="9935570" cy="1609344"/>
          </a:xfrm>
        </p:spPr>
        <p:txBody>
          <a:bodyPr/>
          <a:lstStyle/>
          <a:p>
            <a:r>
              <a:rPr lang="zh-TW" altLang="en-US" dirty="0" smtClean="0"/>
              <a:t>說說看，下圖兩把傘的關係，你會怎麼說？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92678" y="1895362"/>
            <a:ext cx="5597728" cy="2706902"/>
          </a:xfrm>
          <a:prstGeom prst="rect">
            <a:avLst/>
          </a:prstGeom>
        </p:spPr>
      </p:pic>
      <p:sp>
        <p:nvSpPr>
          <p:cNvPr id="8" name="文字方塊 7"/>
          <p:cNvSpPr txBox="1"/>
          <p:nvPr/>
        </p:nvSpPr>
        <p:spPr>
          <a:xfrm>
            <a:off x="3466531" y="2987203"/>
            <a:ext cx="1149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800" dirty="0" smtClean="0"/>
              <a:t>90cm</a:t>
            </a:r>
            <a:endParaRPr lang="zh-TW" altLang="en-US" sz="2800" dirty="0"/>
          </a:p>
        </p:txBody>
      </p:sp>
      <p:sp>
        <p:nvSpPr>
          <p:cNvPr id="9" name="文字方塊 8"/>
          <p:cNvSpPr txBox="1"/>
          <p:nvPr/>
        </p:nvSpPr>
        <p:spPr>
          <a:xfrm>
            <a:off x="973428" y="4602264"/>
            <a:ext cx="103803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/>
              <a:t>把作為基準的量，稱為「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基準量</a:t>
            </a:r>
            <a:r>
              <a:rPr lang="zh-TW" altLang="en-US" sz="3600" dirty="0" smtClean="0"/>
              <a:t>」，</a:t>
            </a:r>
            <a:endParaRPr lang="en-US" altLang="zh-TW" sz="3600" dirty="0" smtClean="0"/>
          </a:p>
          <a:p>
            <a:r>
              <a:rPr lang="zh-TW" altLang="en-US" sz="3600" dirty="0" smtClean="0"/>
              <a:t>和基準量比較的量稱為「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比較量</a:t>
            </a:r>
            <a:r>
              <a:rPr lang="zh-TW" altLang="en-US" sz="3600" dirty="0" smtClean="0"/>
              <a:t>」，</a:t>
            </a:r>
            <a:endParaRPr lang="en-US" altLang="zh-TW" sz="3600" dirty="0" smtClean="0"/>
          </a:p>
          <a:p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比較量</a:t>
            </a:r>
            <a:r>
              <a:rPr lang="en-US" altLang="zh-TW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÷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基準量</a:t>
            </a:r>
            <a:r>
              <a:rPr lang="en-US" altLang="zh-TW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  <a:sym typeface="Wingdings 2" panose="05020102010507070707" pitchFamily="18" charset="2"/>
              </a:rPr>
              <a:t>=</a:t>
            </a:r>
            <a:r>
              <a:rPr lang="zh-TW" altLang="en-US" sz="3600" dirty="0" smtClean="0">
                <a:solidFill>
                  <a:srgbClr val="FF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  <a:sym typeface="Wingdings 2" panose="05020102010507070707" pitchFamily="18" charset="2"/>
              </a:rPr>
              <a:t>比值（倍）</a:t>
            </a:r>
            <a:endParaRPr lang="zh-TW" altLang="en-US" sz="3600" dirty="0">
              <a:solidFill>
                <a:srgbClr val="FF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38271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弟弟有</a:t>
            </a:r>
            <a:r>
              <a:rPr lang="en-US" altLang="zh-TW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20</a:t>
            </a:r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元，哥哥有</a:t>
            </a:r>
            <a:r>
              <a:rPr lang="en-US" altLang="zh-TW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80</a:t>
            </a:r>
            <a:r>
              <a:rPr lang="zh-TW" altLang="en-US" sz="63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元。</a:t>
            </a:r>
            <a:endParaRPr lang="zh-TW" altLang="en-US" sz="6300" dirty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哥哥是弟弟的幾倍？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弟弟是哥哥的幾倍？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5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畫圖表示他們的關係。</a:t>
            </a:r>
            <a:endParaRPr lang="en-US" altLang="zh-TW" sz="5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1367" y="4790379"/>
            <a:ext cx="1978277" cy="1955750"/>
          </a:xfrm>
          <a:prstGeom prst="rect">
            <a:avLst/>
          </a:prstGeom>
        </p:spPr>
      </p:pic>
      <p:sp>
        <p:nvSpPr>
          <p:cNvPr id="4" name="圓角矩形圖說文字 3"/>
          <p:cNvSpPr/>
          <p:nvPr/>
        </p:nvSpPr>
        <p:spPr>
          <a:xfrm>
            <a:off x="8188008" y="2536945"/>
            <a:ext cx="3162837" cy="1609859"/>
          </a:xfrm>
          <a:prstGeom prst="wedgeRoundRectCallout">
            <a:avLst>
              <a:gd name="adj1" fmla="val -58803"/>
              <a:gd name="adj2" fmla="val 128604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 smtClean="0"/>
              <a:t>誰是基準量？</a:t>
            </a:r>
            <a:endParaRPr lang="en-US" altLang="zh-TW" sz="2800" dirty="0" smtClean="0"/>
          </a:p>
          <a:p>
            <a:pPr algn="ctr"/>
            <a:r>
              <a:rPr lang="zh-TW" altLang="en-US" sz="2800" dirty="0" smtClean="0"/>
              <a:t>誰是比較量</a:t>
            </a:r>
            <a:r>
              <a:rPr lang="zh-TW" altLang="en-US" sz="2800" dirty="0"/>
              <a:t>？</a:t>
            </a:r>
          </a:p>
        </p:txBody>
      </p:sp>
    </p:spTree>
    <p:extLst>
      <p:ext uri="{BB962C8B-B14F-4D97-AF65-F5344CB8AC3E}">
        <p14:creationId xmlns:p14="http://schemas.microsoft.com/office/powerpoint/2010/main" val="56725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14506" y="959477"/>
            <a:ext cx="3795956" cy="4110205"/>
          </a:xfrm>
          <a:prstGeom prst="rect">
            <a:avLst/>
          </a:prstGeom>
        </p:spPr>
      </p:pic>
      <p:sp>
        <p:nvSpPr>
          <p:cNvPr id="5" name="文字版面配置區 4"/>
          <p:cNvSpPr>
            <a:spLocks noGrp="1"/>
          </p:cNvSpPr>
          <p:nvPr>
            <p:ph type="body" sz="half" idx="2"/>
          </p:nvPr>
        </p:nvSpPr>
        <p:spPr>
          <a:xfrm>
            <a:off x="685240" y="792052"/>
            <a:ext cx="5882985" cy="5411787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有大中小</a:t>
            </a:r>
            <a:r>
              <a:rPr lang="en-US" altLang="zh-TW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3</a:t>
            </a:r>
            <a:r>
              <a:rPr lang="zh-TW" altLang="en-US" sz="3600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種容量的水杯。</a:t>
            </a:r>
            <a:endParaRPr lang="en-US" altLang="zh-TW" sz="3600" dirty="0" smtClean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把小水杯容量當作基準量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，那麼大水杯的容量相當於多少？中水杯呢？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把中水杯容量當作基準量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，那麼小水杯的容量相當於中水杯的幾</a:t>
            </a:r>
            <a:r>
              <a:rPr lang="zh-TW" altLang="en-US" sz="2800" smtClean="0">
                <a:latin typeface="標楷體" panose="03000509000000000000" pitchFamily="65" charset="-120"/>
                <a:ea typeface="標楷體" panose="03000509000000000000" pitchFamily="65" charset="-120"/>
              </a:rPr>
              <a:t>倍？大水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杯呢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？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14350" indent="-514350">
              <a:lnSpc>
                <a:spcPct val="110000"/>
              </a:lnSpc>
              <a:buFont typeface="+mj-lt"/>
              <a:buAutoNum type="arabicPeriod"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7637172" y="4608017"/>
            <a:ext cx="1144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750ml</a:t>
            </a:r>
            <a:endParaRPr lang="zh-TW" altLang="en-US" sz="2400" dirty="0"/>
          </a:p>
        </p:txBody>
      </p:sp>
      <p:sp>
        <p:nvSpPr>
          <p:cNvPr id="10" name="文字方塊 9"/>
          <p:cNvSpPr txBox="1"/>
          <p:nvPr/>
        </p:nvSpPr>
        <p:spPr>
          <a:xfrm>
            <a:off x="8921540" y="4608017"/>
            <a:ext cx="1144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500ml</a:t>
            </a:r>
            <a:endParaRPr lang="zh-TW" altLang="en-US" sz="2400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10066001" y="4608016"/>
            <a:ext cx="1144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dirty="0" smtClean="0"/>
              <a:t>150ml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85818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標題 1"/>
              <p:cNvSpPr>
                <a:spLocks noGrp="1"/>
              </p:cNvSpPr>
              <p:nvPr>
                <p:ph type="title"/>
              </p:nvPr>
            </p:nvSpPr>
            <p:spPr>
              <a:xfrm>
                <a:off x="838200" y="556193"/>
                <a:ext cx="10515600" cy="2309836"/>
              </a:xfrm>
            </p:spPr>
            <p:txBody>
              <a:bodyPr>
                <a:normAutofit fontScale="90000"/>
              </a:bodyPr>
              <a:lstStyle/>
              <a:p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有甲、乙、丙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3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條繩子。甲繩子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6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公尺，乙繩的長度是甲繩的</a:t>
                </a:r>
                <a:r>
                  <a:rPr lang="en-US" altLang="zh-TW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3</a:t>
                </a:r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倍，丙繩的長度是甲繩的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i="1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zh-TW" altLang="en-US" dirty="0" smtClean="0"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倍。</a:t>
                </a:r>
                <a:endParaRPr lang="zh-TW" altLang="en-US" dirty="0">
                  <a:latin typeface="華康唐風隸W5(P)" panose="03000500000000000000" pitchFamily="66" charset="-120"/>
                  <a:ea typeface="華康唐風隸W5(P)" panose="03000500000000000000" pitchFamily="66" charset="-120"/>
                </a:endParaRPr>
              </a:p>
            </p:txBody>
          </p:sp>
        </mc:Choice>
        <mc:Fallback xmlns="">
          <p:sp>
            <p:nvSpPr>
              <p:cNvPr id="2" name="標題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838200" y="556193"/>
                <a:ext cx="10515600" cy="2309836"/>
              </a:xfr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715370" y="3206069"/>
            <a:ext cx="10515600" cy="2826241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把甲繩的長度當做基準量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，分別畫出乙、丙的長度。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10000"/>
              </a:lnSpc>
            </a:pP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算算看，乙和丙的長度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各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是多少？</a:t>
            </a:r>
            <a: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說說看，你是怎麼算的？</a:t>
            </a:r>
            <a:endParaRPr lang="zh-TW" altLang="en-US" sz="3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95923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569144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一個茶葉蛋的售價是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en-US" altLang="zh-TW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0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元，一罐優酪乳的售價是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個茶葉蛋的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5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倍，</a:t>
            </a:r>
            <a:r>
              <a:rPr lang="en-US" altLang="zh-TW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</a:t>
            </a:r>
            <a:r>
              <a:rPr lang="zh-TW" altLang="en-US" dirty="0" smtClean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罐優酪乳要多少元</a:t>
            </a:r>
            <a:r>
              <a:rPr lang="zh-TW" altLang="en-US" dirty="0"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？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內容版面配置區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934270"/>
                <a:ext cx="10515600" cy="3370996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畫圖表示題目的意思。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說說看，誰是基準量？誰是比較量？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用算式記</a:t>
                </a:r>
                <a:r>
                  <a:rPr lang="zh-TW" altLang="en-US" sz="36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下</a:t>
                </a: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來。說說看，你為什麼這樣算？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運動公園中，環湖步道長</a:t>
                </a:r>
                <a:r>
                  <a:rPr lang="en-US" altLang="zh-TW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9</a:t>
                </a:r>
                <a:r>
                  <a:rPr lang="zh-TW" altLang="en-US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公里，自行車步道是環湖步道的</a:t>
                </a:r>
                <a14:m>
                  <m:oMath xmlns:m="http://schemas.openxmlformats.org/officeDocument/2006/math">
                    <m:r>
                      <a:rPr lang="en-US" altLang="zh-TW" sz="3600" i="1" dirty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1</m:t>
                    </m:r>
                    <m:f>
                      <m:fPr>
                        <m:ctrlP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3600" dirty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倍，自行車道長幾公里？</a:t>
                </a:r>
              </a:p>
              <a:p>
                <a:pPr>
                  <a:lnSpc>
                    <a:spcPct val="120000"/>
                  </a:lnSpc>
                </a:pP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 marL="0" indent="0">
                  <a:buNone/>
                </a:pPr>
                <a:endParaRPr lang="zh-TW" altLang="en-US" dirty="0"/>
              </a:p>
            </p:txBody>
          </p:sp>
        </mc:Choice>
        <mc:Fallback xmlns="">
          <p:sp>
            <p:nvSpPr>
              <p:cNvPr id="3" name="內容版面配置區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934270"/>
                <a:ext cx="10515600" cy="3370996"/>
              </a:xfrm>
              <a:blipFill rotWithShape="0">
                <a:blip r:embed="rId2"/>
                <a:stretch>
                  <a:fillRect l="-1043" t="-2351" b="-18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4822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695687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一本筆記本的價錢是原子筆的</a:t>
            </a:r>
            <a:r>
              <a:rPr lang="en-US" altLang="zh-TW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4</a:t>
            </a: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倍，一本筆記本</a:t>
            </a:r>
            <a:r>
              <a:rPr lang="en-US" altLang="zh-TW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100</a:t>
            </a:r>
            <a:r>
              <a:rPr lang="zh-TW" altLang="en-US" dirty="0" smtClean="0">
                <a:solidFill>
                  <a:prstClr val="black"/>
                </a:solidFill>
                <a:latin typeface="華康唐風隸W5(P)" panose="03000500000000000000" pitchFamily="66" charset="-120"/>
                <a:ea typeface="華康唐風隸W5(P)" panose="03000500000000000000" pitchFamily="66" charset="-120"/>
              </a:rPr>
              <a:t>元，一枝原子筆要多少元？</a:t>
            </a:r>
            <a:endParaRPr lang="zh-TW" altLang="en-US" dirty="0">
              <a:latin typeface="華康唐風隸W5(P)" panose="03000500000000000000" pitchFamily="66" charset="-120"/>
              <a:ea typeface="華康唐風隸W5(P)" panose="03000500000000000000" pitchFamily="66" charset="-12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內容版面配置區 3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2279175"/>
                <a:ext cx="10515600" cy="3897787"/>
              </a:xfrm>
            </p:spPr>
            <p:txBody>
              <a:bodyPr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畫圖表示題目的意思。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說說看，誰是基準量？誰是比較量？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用算式記</a:t>
                </a:r>
                <a:r>
                  <a:rPr lang="zh-TW" altLang="en-US" sz="3600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下</a:t>
                </a:r>
                <a:r>
                  <a:rPr lang="zh-TW" altLang="en-US" sz="360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來。說說看，你為什麼這樣算？</a:t>
                </a:r>
                <a:endParaRPr lang="en-US" altLang="zh-TW" sz="3600" dirty="0" smtClean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玫瑰花圃的面積是落羽松林面積的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36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</m:ctrlPr>
                      </m:fPr>
                      <m:num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  <m:t>3</m:t>
                        </m:r>
                      </m:num>
                      <m:den>
                        <m:r>
                          <a:rPr lang="en-US" altLang="zh-TW" sz="36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華康唐風隸W5(P)" panose="03000500000000000000" pitchFamily="66" charset="-120"/>
                          </a:rPr>
                          <m:t>8</m:t>
                        </m:r>
                      </m:den>
                    </m:f>
                  </m:oMath>
                </a14:m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倍，玫瑰花圃的面積是</a:t>
                </a:r>
                <a:r>
                  <a:rPr lang="en-US" altLang="zh-TW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90</a:t>
                </a:r>
                <a:r>
                  <a:rPr lang="zh-TW" altLang="en-US" sz="3600" dirty="0" smtClean="0">
                    <a:solidFill>
                      <a:srgbClr val="C00000"/>
                    </a:solidFill>
                    <a:latin typeface="華康唐風隸W5(P)" panose="03000500000000000000" pitchFamily="66" charset="-120"/>
                    <a:ea typeface="華康唐風隸W5(P)" panose="03000500000000000000" pitchFamily="66" charset="-120"/>
                  </a:rPr>
                  <a:t>平方公尺，落羽松林的面積是多少平方公尺？</a:t>
                </a:r>
                <a:endParaRPr lang="zh-TW" altLang="en-US" sz="3600" dirty="0">
                  <a:solidFill>
                    <a:srgbClr val="C00000"/>
                  </a:solidFill>
                  <a:latin typeface="華康唐風隸W5(P)" panose="03000500000000000000" pitchFamily="66" charset="-120"/>
                  <a:ea typeface="華康唐風隸W5(P)" panose="03000500000000000000" pitchFamily="66" charset="-120"/>
                </a:endParaRPr>
              </a:p>
            </p:txBody>
          </p:sp>
        </mc:Choice>
        <mc:Fallback xmlns="">
          <p:sp>
            <p:nvSpPr>
              <p:cNvPr id="4" name="內容版面配置區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279175"/>
                <a:ext cx="10515600" cy="3897787"/>
              </a:xfrm>
              <a:blipFill rotWithShape="0">
                <a:blip r:embed="rId2"/>
                <a:stretch>
                  <a:fillRect l="-1043" t="-939" b="-2191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486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750627" y="484632"/>
            <a:ext cx="10377621" cy="1609344"/>
          </a:xfrm>
        </p:spPr>
        <p:txBody>
          <a:bodyPr/>
          <a:lstStyle/>
          <a:p>
            <a:r>
              <a:rPr lang="zh-TW" altLang="en-US" dirty="0" smtClean="0"/>
              <a:t>說說看，哪一種算法才對？為什麼？</a:t>
            </a:r>
            <a:endParaRPr lang="zh-TW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內容版面配置區 8"/>
              <p:cNvSpPr>
                <a:spLocks noGrp="1"/>
              </p:cNvSpPr>
              <p:nvPr>
                <p:ph sz="half" idx="1"/>
              </p:nvPr>
            </p:nvSpPr>
            <p:spPr>
              <a:xfrm>
                <a:off x="750627" y="2194560"/>
                <a:ext cx="5281683" cy="3977640"/>
              </a:xfrm>
            </p:spPr>
            <p:txBody>
              <a:bodyPr>
                <a:normAutofit/>
              </a:bodyPr>
              <a:lstStyle/>
              <a:p>
                <a:pPr marL="457200" indent="-457200">
                  <a:lnSpc>
                    <a:spcPct val="120000"/>
                  </a:lnSpc>
                  <a:buFont typeface="+mj-lt"/>
                  <a:buAutoNum type="arabicPeriod"/>
                </a:pPr>
                <a:r>
                  <a:rPr lang="zh-TW" altLang="en-US" sz="2400" dirty="0" smtClean="0"/>
                  <a:t>甲量杯裝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公升的水，乙量杯的水是甲量杯的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>
                    <a:latin typeface="Cambria Math" panose="02040503050406030204" pitchFamily="18" charset="0"/>
                  </a:rPr>
                  <a:t>倍，乙量杯的水量是多少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公升？</a:t>
                </a:r>
                <a:endParaRPr lang="en-US" altLang="zh-TW" sz="2400" dirty="0" smtClean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r>
                      <a:rPr lang="zh-TW" altLang="en-US" sz="24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:r>
                  <a:rPr lang="en-US" altLang="zh-TW" sz="2400" dirty="0" smtClean="0">
                    <a:sym typeface="Wingdings 2" panose="05020102010507070707" pitchFamily="18" charset="2"/>
                  </a:rPr>
                  <a:t></a:t>
                </a:r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Bookman Old Style" panose="02050604050505020204" pitchFamily="18" charset="0"/>
                    <a:sym typeface="Wingdings 2" panose="05020102010507070707" pitchFamily="18" charset="2"/>
                  </a:rPr>
                  <a:t> </a:t>
                </a:r>
                <a:r>
                  <a:rPr lang="en-US" altLang="zh-TW" sz="2400" dirty="0" smtClean="0">
                    <a:latin typeface="Bookman Old Style" panose="02050604050505020204" pitchFamily="18" charset="0"/>
                    <a:sym typeface="Wingdings 2" panose="05020102010507070707" pitchFamily="18" charset="2"/>
                  </a:rPr>
                  <a:t>÷</a:t>
                </a:r>
                <a14:m>
                  <m:oMath xmlns:m="http://schemas.openxmlformats.org/officeDocument/2006/math">
                    <m:r>
                      <a:rPr lang="zh-TW" altLang="en-US" sz="2400" i="1" dirty="0">
                        <a:latin typeface="Cambria Math" panose="02040503050406030204" pitchFamily="18" charset="0"/>
                        <a:sym typeface="Wingdings 2" panose="05020102010507070707" pitchFamily="18" charset="2"/>
                      </a:rPr>
                      <m:t> </m:t>
                    </m:r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/>
                  <a:t> </a:t>
                </a:r>
                <a:r>
                  <a:rPr lang="zh-TW" altLang="en-US" sz="2400" dirty="0" smtClean="0"/>
                  <a:t>    </a:t>
                </a:r>
                <a:r>
                  <a:rPr lang="en-US" altLang="zh-TW" sz="2400" dirty="0" smtClean="0"/>
                  <a:t>‧</a:t>
                </a:r>
                <a:r>
                  <a:rPr lang="zh-TW" altLang="en-US" sz="2400" i="1" dirty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zh-TW" sz="2400" dirty="0" smtClean="0">
                    <a:latin typeface="Cambria Math" panose="02040503050406030204" pitchFamily="18" charset="0"/>
                  </a:rPr>
                  <a:t>÷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     </a:t>
                </a:r>
                <a:r>
                  <a:rPr lang="en-US" altLang="zh-TW" sz="2400" dirty="0" smtClean="0"/>
                  <a:t>‧</a:t>
                </a:r>
                <a14:m>
                  <m:oMath xmlns:m="http://schemas.openxmlformats.org/officeDocument/2006/math">
                    <m:r>
                      <a:rPr lang="en-US" altLang="zh-TW" sz="2400" i="1" dirty="0">
                        <a:latin typeface="Cambria Math" panose="02040503050406030204" pitchFamily="18" charset="0"/>
                      </a:rPr>
                      <m:t>4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:r>
                  <a:rPr lang="en-US" altLang="zh-TW" sz="2400" dirty="0" smtClean="0">
                    <a:latin typeface="Cambria Math" panose="02040503050406030204" pitchFamily="18" charset="0"/>
                  </a:rPr>
                  <a:t>+</a:t>
                </a:r>
                <a:r>
                  <a:rPr lang="zh-TW" altLang="en-US" sz="2400" dirty="0" smtClean="0">
                    <a:latin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endParaRPr lang="zh-TW" altLang="en-US" dirty="0"/>
              </a:p>
            </p:txBody>
          </p:sp>
        </mc:Choice>
        <mc:Fallback xmlns="">
          <p:sp>
            <p:nvSpPr>
              <p:cNvPr id="9" name="內容版面配置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750627" y="2194560"/>
                <a:ext cx="5281683" cy="3977640"/>
              </a:xfrm>
              <a:blipFill rotWithShape="0">
                <a:blip r:embed="rId2"/>
                <a:stretch>
                  <a:fillRect l="-1038" r="-1269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內容版面配置區 9"/>
              <p:cNvSpPr>
                <a:spLocks noGrp="1"/>
              </p:cNvSpPr>
              <p:nvPr>
                <p:ph sz="half" idx="2"/>
              </p:nvPr>
            </p:nvSpPr>
            <p:spPr/>
            <p:txBody>
              <a:bodyPr>
                <a:noAutofit/>
              </a:bodyPr>
              <a:lstStyle/>
              <a:p>
                <a:pPr marL="457200" indent="-457200">
                  <a:lnSpc>
                    <a:spcPct val="120000"/>
                  </a:lnSpc>
                  <a:buFont typeface="+mj-lt"/>
                  <a:buAutoNum type="arabicPeriod" startAt="2"/>
                </a:pPr>
                <a:r>
                  <a:rPr lang="zh-TW" altLang="en-US" sz="2400" dirty="0" smtClean="0"/>
                  <a:t>吳老師買一雙休閒鞋</a:t>
                </a:r>
                <a:r>
                  <a:rPr lang="en-US" altLang="zh-TW" sz="2400" dirty="0" smtClean="0"/>
                  <a:t>800</a:t>
                </a:r>
                <a:r>
                  <a:rPr lang="zh-TW" altLang="en-US" sz="2400" dirty="0" smtClean="0"/>
                  <a:t>元，是花掉錢包內全部錢的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zh-TW" altLang="en-US" sz="2400" i="1">
                        <a:latin typeface="Cambria Math" panose="02040503050406030204" pitchFamily="18" charset="0"/>
                      </a:rPr>
                      <m:t>倍，</m:t>
                    </m:r>
                  </m:oMath>
                </a14:m>
                <a:r>
                  <a:rPr lang="zh-TW" altLang="en-US" sz="2400" dirty="0" smtClean="0"/>
                  <a:t>吳老師的錢包裡原來有多少錢？</a:t>
                </a:r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/>
                  <a:t> </a:t>
                </a:r>
                <a:r>
                  <a:rPr lang="zh-TW" altLang="en-US" sz="2400" dirty="0" smtClean="0"/>
                  <a:t>    </a:t>
                </a:r>
                <a:r>
                  <a:rPr lang="en-US" altLang="zh-TW" sz="2400" dirty="0" smtClean="0"/>
                  <a:t>‧800</a:t>
                </a:r>
                <a:r>
                  <a:rPr lang="en-US" altLang="zh-TW" sz="2400" dirty="0" smtClean="0">
                    <a:sym typeface="Wingdings 2" panose="05020102010507070707" pitchFamily="18" charset="2"/>
                  </a:rPr>
                  <a:t></a:t>
                </a:r>
                <a:r>
                  <a:rPr lang="zh-TW" altLang="en-US" sz="2400" dirty="0" smtClean="0">
                    <a:sym typeface="Wingdings 2" panose="05020102010507070707" pitchFamily="18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‧800+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en-US" altLang="zh-TW" sz="2400" dirty="0" smtClean="0"/>
              </a:p>
              <a:p>
                <a:pPr marL="0" indent="0">
                  <a:lnSpc>
                    <a:spcPct val="120000"/>
                  </a:lnSpc>
                  <a:buNone/>
                </a:pPr>
                <a:r>
                  <a:rPr lang="zh-TW" altLang="en-US" sz="2400" dirty="0" smtClean="0"/>
                  <a:t>     </a:t>
                </a:r>
                <a:r>
                  <a:rPr lang="en-US" altLang="zh-TW" sz="2400" dirty="0" smtClean="0"/>
                  <a:t>‧800</a:t>
                </a:r>
                <a:r>
                  <a:rPr lang="zh-TW" altLang="en-US" sz="2400" dirty="0" smtClean="0"/>
                  <a:t> </a:t>
                </a:r>
                <a:r>
                  <a:rPr lang="en-US" altLang="zh-TW" sz="2400" dirty="0" smtClean="0"/>
                  <a:t>÷</a:t>
                </a:r>
                <a14:m>
                  <m:oMath xmlns:m="http://schemas.openxmlformats.org/officeDocument/2006/math">
                    <m:r>
                      <a:rPr lang="zh-TW" altLang="en-US" sz="2400" i="1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zh-TW" altLang="en-US" sz="2400" dirty="0" smtClean="0"/>
                  <a:t>      </a:t>
                </a:r>
                <a:r>
                  <a:rPr lang="en-US" altLang="zh-TW" sz="2400" dirty="0" smtClean="0"/>
                  <a:t>‧800-</a:t>
                </a:r>
                <a:r>
                  <a:rPr lang="zh-TW" altLang="en-US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TW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US" altLang="zh-TW" sz="2400" i="1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zh-TW" altLang="en-US" sz="2400" dirty="0"/>
              </a:p>
            </p:txBody>
          </p:sp>
        </mc:Choice>
        <mc:Fallback xmlns="">
          <p:sp>
            <p:nvSpPr>
              <p:cNvPr id="10" name="內容版面配置區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0">
                <a:blip r:embed="rId3"/>
                <a:stretch>
                  <a:fillRect l="-1154" t="-306" r="-5128"/>
                </a:stretch>
              </a:blipFill>
            </p:spPr>
            <p:txBody>
              <a:bodyPr/>
              <a:lstStyle/>
              <a:p>
                <a:r>
                  <a:rPr lang="zh-TW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內容版面配置區 4"/>
          <p:cNvSpPr txBox="1">
            <a:spLocks/>
          </p:cNvSpPr>
          <p:nvPr/>
        </p:nvSpPr>
        <p:spPr>
          <a:xfrm>
            <a:off x="6652146" y="685800"/>
            <a:ext cx="4593609" cy="50200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82880" indent="-18288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Clr>
                <a:schemeClr val="accent2"/>
              </a:buClr>
              <a:buSzPct val="85000"/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85000"/>
              <a:buFont typeface="Wingdings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9162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/>
          <p:cNvSpPr txBox="1"/>
          <p:nvPr/>
        </p:nvSpPr>
        <p:spPr>
          <a:xfrm>
            <a:off x="1523028" y="960996"/>
            <a:ext cx="78802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 smtClean="0"/>
              <a:t>你能不能自己想一個基準量和比較量的問題？</a:t>
            </a:r>
            <a:endParaRPr lang="en-US" altLang="zh-TW" sz="4800" dirty="0" smtClean="0"/>
          </a:p>
          <a:p>
            <a:r>
              <a:rPr lang="zh-TW" altLang="en-US" sz="4800" dirty="0" smtClean="0"/>
              <a:t>把問題寫在白板上，和同學分享。</a:t>
            </a:r>
            <a:endParaRPr lang="en-US" altLang="zh-TW" sz="4800" dirty="0" smtClean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3307" y="496599"/>
            <a:ext cx="2292824" cy="226671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99" y="3466530"/>
            <a:ext cx="4623984" cy="255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789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木刻字型">
  <a:themeElements>
    <a:clrScheme name="木刻字型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木刻字型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毛玻璃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木頭類型</Template>
  <TotalTime>4107</TotalTime>
  <Words>456</Words>
  <Application>Microsoft Office PowerPoint</Application>
  <PresentationFormat>寬螢幕</PresentationFormat>
  <Paragraphs>43</Paragraphs>
  <Slides>10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21" baseType="lpstr">
      <vt:lpstr>文鼎粗隸</vt:lpstr>
      <vt:lpstr>華康POP1體W5</vt:lpstr>
      <vt:lpstr>華康唐風隸W5(P)</vt:lpstr>
      <vt:lpstr>微軟正黑體</vt:lpstr>
      <vt:lpstr>標楷體</vt:lpstr>
      <vt:lpstr>Bookman Old Style</vt:lpstr>
      <vt:lpstr>Cambria Math</vt:lpstr>
      <vt:lpstr>Century Gothic</vt:lpstr>
      <vt:lpstr>Wingdings</vt:lpstr>
      <vt:lpstr>Wingdings 2</vt:lpstr>
      <vt:lpstr>木刻字型</vt:lpstr>
      <vt:lpstr>基準量與比較量</vt:lpstr>
      <vt:lpstr>說說看，你會怎麼說明老師和班長的身高關係？</vt:lpstr>
      <vt:lpstr>說說看，下圖兩把傘的關係，你會怎麼說？</vt:lpstr>
      <vt:lpstr>弟弟有20元，哥哥有80元。</vt:lpstr>
      <vt:lpstr>PowerPoint 簡報</vt:lpstr>
      <vt:lpstr>有甲、乙、丙3條繩子。甲繩子6公尺，乙繩的長度是甲繩的3倍，丙繩的長度是甲繩的3/4倍。</vt:lpstr>
      <vt:lpstr>一個茶葉蛋的售價是10元，一罐優酪乳的售價是1個茶葉蛋的5倍，1罐優酪乳要多少元？</vt:lpstr>
      <vt:lpstr>一本筆記本的價錢是原子筆的4倍，一本筆記本100元，一枝原子筆要多少元？</vt:lpstr>
      <vt:lpstr>說說看，哪一種算法才對？為什麼？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基準量與比較量</dc:title>
  <dc:creator>wuhsiaojung@gmail.com</dc:creator>
  <cp:lastModifiedBy>qq</cp:lastModifiedBy>
  <cp:revision>32</cp:revision>
  <dcterms:created xsi:type="dcterms:W3CDTF">2019-02-19T07:37:21Z</dcterms:created>
  <dcterms:modified xsi:type="dcterms:W3CDTF">2019-03-25T10:50:47Z</dcterms:modified>
</cp:coreProperties>
</file>