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58" r:id="rId5"/>
    <p:sldId id="266" r:id="rId6"/>
    <p:sldId id="271" r:id="rId7"/>
    <p:sldId id="275" r:id="rId8"/>
    <p:sldId id="295" r:id="rId9"/>
    <p:sldId id="270" r:id="rId10"/>
    <p:sldId id="276" r:id="rId11"/>
    <p:sldId id="277" r:id="rId12"/>
    <p:sldId id="265" r:id="rId13"/>
    <p:sldId id="272" r:id="rId14"/>
    <p:sldId id="306" r:id="rId15"/>
    <p:sldId id="308" r:id="rId16"/>
    <p:sldId id="302" r:id="rId17"/>
    <p:sldId id="301" r:id="rId18"/>
    <p:sldId id="303" r:id="rId19"/>
    <p:sldId id="294" r:id="rId20"/>
    <p:sldId id="262" r:id="rId21"/>
    <p:sldId id="309" r:id="rId22"/>
    <p:sldId id="299" r:id="rId23"/>
    <p:sldId id="298" r:id="rId24"/>
    <p:sldId id="273" r:id="rId25"/>
    <p:sldId id="278" r:id="rId26"/>
    <p:sldId id="281" r:id="rId27"/>
    <p:sldId id="282" r:id="rId28"/>
    <p:sldId id="283" r:id="rId29"/>
    <p:sldId id="279" r:id="rId30"/>
    <p:sldId id="284" r:id="rId31"/>
    <p:sldId id="280" r:id="rId32"/>
  </p:sldIdLst>
  <p:sldSz cx="12192000" cy="6858000"/>
  <p:notesSz cx="6858000" cy="9144000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2802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50D9E9-E566-46E3-A1C5-B6D9ACAB62F3}" type="doc">
      <dgm:prSet loTypeId="urn:microsoft.com/office/officeart/2005/8/layout/gear1" loCatId="process" qsTypeId="urn:microsoft.com/office/officeart/2005/8/quickstyle/simple1" qsCatId="simple" csTypeId="urn:microsoft.com/office/officeart/2005/8/colors/accent1_2" csCatId="accent1" phldr="1"/>
      <dgm:spPr/>
    </dgm:pt>
    <dgm:pt modelId="{06B30520-3D1D-4791-B232-0E2B45C33BAC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dirty="0">
              <a:solidFill>
                <a:schemeClr val="bg2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rPr>
            <a:t>找出核心問題</a:t>
          </a:r>
        </a:p>
      </dgm:t>
    </dgm:pt>
    <dgm:pt modelId="{C0EAFE07-092B-4A96-B85D-8455B51E4EEB}" type="parTrans" cxnId="{C8EB94C7-99AF-41CE-93E2-4E7523E29C09}">
      <dgm:prSet/>
      <dgm:spPr/>
      <dgm:t>
        <a:bodyPr/>
        <a:lstStyle/>
        <a:p>
          <a:endParaRPr lang="zh-TW" altLang="en-US"/>
        </a:p>
      </dgm:t>
    </dgm:pt>
    <dgm:pt modelId="{89E0839B-5CEA-44B6-80AC-87DC3EA2EEE7}" type="sibTrans" cxnId="{C8EB94C7-99AF-41CE-93E2-4E7523E29C09}">
      <dgm:prSet/>
      <dgm:spPr/>
      <dgm:t>
        <a:bodyPr/>
        <a:lstStyle/>
        <a:p>
          <a:endParaRPr lang="zh-TW" altLang="en-US"/>
        </a:p>
      </dgm:t>
    </dgm:pt>
    <dgm:pt modelId="{32ECF59B-2125-4DAD-9820-032443774637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dirty="0">
              <a:solidFill>
                <a:schemeClr val="bg2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rPr>
            <a:t>問題脈絡</a:t>
          </a:r>
        </a:p>
      </dgm:t>
    </dgm:pt>
    <dgm:pt modelId="{C1CBB3D7-D8A8-4119-8A61-1204607964CE}" type="parTrans" cxnId="{21242EF2-B55A-4BA8-9FAE-5704FAD040D4}">
      <dgm:prSet/>
      <dgm:spPr/>
      <dgm:t>
        <a:bodyPr/>
        <a:lstStyle/>
        <a:p>
          <a:endParaRPr lang="zh-TW" altLang="en-US"/>
        </a:p>
      </dgm:t>
    </dgm:pt>
    <dgm:pt modelId="{67B5C156-4714-4F70-AF43-31AAC0A67553}" type="sibTrans" cxnId="{21242EF2-B55A-4BA8-9FAE-5704FAD040D4}">
      <dgm:prSet/>
      <dgm:spPr/>
      <dgm:t>
        <a:bodyPr/>
        <a:lstStyle/>
        <a:p>
          <a:endParaRPr lang="zh-TW" altLang="en-US"/>
        </a:p>
      </dgm:t>
    </dgm:pt>
    <dgm:pt modelId="{26340AA9-8429-4D30-8EF9-C529570F3B73}">
      <dgm:prSet phldrT="[文字]"/>
      <dgm:spPr>
        <a:solidFill>
          <a:srgbClr val="0070C0"/>
        </a:solidFill>
      </dgm:spPr>
      <dgm:t>
        <a:bodyPr/>
        <a:lstStyle/>
        <a:p>
          <a:r>
            <a:rPr lang="zh-TW" altLang="en-US" dirty="0">
              <a:solidFill>
                <a:schemeClr val="bg2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rPr>
            <a:t>學習歷程</a:t>
          </a:r>
        </a:p>
      </dgm:t>
    </dgm:pt>
    <dgm:pt modelId="{309E4C99-5B85-4B19-A24C-9FBFABD98D1E}" type="parTrans" cxnId="{23A33436-CA72-4E99-8D91-B829C68CACB3}">
      <dgm:prSet/>
      <dgm:spPr/>
      <dgm:t>
        <a:bodyPr/>
        <a:lstStyle/>
        <a:p>
          <a:endParaRPr lang="zh-TW" altLang="en-US"/>
        </a:p>
      </dgm:t>
    </dgm:pt>
    <dgm:pt modelId="{59B9441C-9E4F-480D-8D90-BAFC53D4CE22}" type="sibTrans" cxnId="{23A33436-CA72-4E99-8D91-B829C68CACB3}">
      <dgm:prSet/>
      <dgm:spPr/>
      <dgm:t>
        <a:bodyPr/>
        <a:lstStyle/>
        <a:p>
          <a:endParaRPr lang="zh-TW" altLang="en-US"/>
        </a:p>
      </dgm:t>
    </dgm:pt>
    <dgm:pt modelId="{837E7325-0D8C-4794-9DC1-6AF2525C78ED}" type="pres">
      <dgm:prSet presAssocID="{EF50D9E9-E566-46E3-A1C5-B6D9ACAB62F3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F752BD6-15AD-484A-8FA2-6B3C62DAA81F}" type="pres">
      <dgm:prSet presAssocID="{06B30520-3D1D-4791-B232-0E2B45C33BAC}" presName="gear1" presStyleLbl="node1" presStyleIdx="0" presStyleCnt="3">
        <dgm:presLayoutVars>
          <dgm:chMax val="1"/>
          <dgm:bulletEnabled val="1"/>
        </dgm:presLayoutVars>
      </dgm:prSet>
      <dgm:spPr/>
    </dgm:pt>
    <dgm:pt modelId="{8E2DD317-7456-4F22-B3D8-A7FEDD54EAA3}" type="pres">
      <dgm:prSet presAssocID="{06B30520-3D1D-4791-B232-0E2B45C33BAC}" presName="gear1srcNode" presStyleLbl="node1" presStyleIdx="0" presStyleCnt="3"/>
      <dgm:spPr/>
    </dgm:pt>
    <dgm:pt modelId="{2A8B651E-F39B-451A-9867-D792959D02A9}" type="pres">
      <dgm:prSet presAssocID="{06B30520-3D1D-4791-B232-0E2B45C33BAC}" presName="gear1dstNode" presStyleLbl="node1" presStyleIdx="0" presStyleCnt="3"/>
      <dgm:spPr/>
    </dgm:pt>
    <dgm:pt modelId="{34655A45-88B2-408A-8196-1A24D392B6A1}" type="pres">
      <dgm:prSet presAssocID="{32ECF59B-2125-4DAD-9820-032443774637}" presName="gear2" presStyleLbl="node1" presStyleIdx="1" presStyleCnt="3">
        <dgm:presLayoutVars>
          <dgm:chMax val="1"/>
          <dgm:bulletEnabled val="1"/>
        </dgm:presLayoutVars>
      </dgm:prSet>
      <dgm:spPr/>
    </dgm:pt>
    <dgm:pt modelId="{B92960E0-553B-4654-B168-9C3C4D9F3E93}" type="pres">
      <dgm:prSet presAssocID="{32ECF59B-2125-4DAD-9820-032443774637}" presName="gear2srcNode" presStyleLbl="node1" presStyleIdx="1" presStyleCnt="3"/>
      <dgm:spPr/>
    </dgm:pt>
    <dgm:pt modelId="{1909C18B-E31D-4EF8-9163-3E0B48E28D7E}" type="pres">
      <dgm:prSet presAssocID="{32ECF59B-2125-4DAD-9820-032443774637}" presName="gear2dstNode" presStyleLbl="node1" presStyleIdx="1" presStyleCnt="3"/>
      <dgm:spPr/>
    </dgm:pt>
    <dgm:pt modelId="{E71C363D-1E4E-4C49-B103-EED4717CE640}" type="pres">
      <dgm:prSet presAssocID="{26340AA9-8429-4D30-8EF9-C529570F3B73}" presName="gear3" presStyleLbl="node1" presStyleIdx="2" presStyleCnt="3"/>
      <dgm:spPr/>
    </dgm:pt>
    <dgm:pt modelId="{83A4F75E-09EB-43DE-8726-285663A8955A}" type="pres">
      <dgm:prSet presAssocID="{26340AA9-8429-4D30-8EF9-C529570F3B73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FFAA1A0E-61DB-4B37-B1A8-01991E8338D0}" type="pres">
      <dgm:prSet presAssocID="{26340AA9-8429-4D30-8EF9-C529570F3B73}" presName="gear3srcNode" presStyleLbl="node1" presStyleIdx="2" presStyleCnt="3"/>
      <dgm:spPr/>
    </dgm:pt>
    <dgm:pt modelId="{C51628C3-6735-4F93-B450-402280396107}" type="pres">
      <dgm:prSet presAssocID="{26340AA9-8429-4D30-8EF9-C529570F3B73}" presName="gear3dstNode" presStyleLbl="node1" presStyleIdx="2" presStyleCnt="3"/>
      <dgm:spPr/>
    </dgm:pt>
    <dgm:pt modelId="{84D6ACE9-7660-4333-8B6D-1E4208F0E83E}" type="pres">
      <dgm:prSet presAssocID="{89E0839B-5CEA-44B6-80AC-87DC3EA2EEE7}" presName="connector1" presStyleLbl="sibTrans2D1" presStyleIdx="0" presStyleCnt="3"/>
      <dgm:spPr/>
    </dgm:pt>
    <dgm:pt modelId="{1912ABF6-7F6B-4657-B6BF-A46957FFFA11}" type="pres">
      <dgm:prSet presAssocID="{67B5C156-4714-4F70-AF43-31AAC0A67553}" presName="connector2" presStyleLbl="sibTrans2D1" presStyleIdx="1" presStyleCnt="3"/>
      <dgm:spPr/>
    </dgm:pt>
    <dgm:pt modelId="{8C04122A-2104-4469-987D-B3BDCF2A8452}" type="pres">
      <dgm:prSet presAssocID="{59B9441C-9E4F-480D-8D90-BAFC53D4CE22}" presName="connector3" presStyleLbl="sibTrans2D1" presStyleIdx="2" presStyleCnt="3"/>
      <dgm:spPr/>
    </dgm:pt>
  </dgm:ptLst>
  <dgm:cxnLst>
    <dgm:cxn modelId="{C5BF1107-56D7-42EA-9904-E29E3FF9F63D}" type="presOf" srcId="{06B30520-3D1D-4791-B232-0E2B45C33BAC}" destId="{2A8B651E-F39B-451A-9867-D792959D02A9}" srcOrd="2" destOrd="0" presId="urn:microsoft.com/office/officeart/2005/8/layout/gear1"/>
    <dgm:cxn modelId="{9D1D2121-6AA8-410A-9B90-B758E0881C7C}" type="presOf" srcId="{32ECF59B-2125-4DAD-9820-032443774637}" destId="{B92960E0-553B-4654-B168-9C3C4D9F3E93}" srcOrd="1" destOrd="0" presId="urn:microsoft.com/office/officeart/2005/8/layout/gear1"/>
    <dgm:cxn modelId="{23A33436-CA72-4E99-8D91-B829C68CACB3}" srcId="{EF50D9E9-E566-46E3-A1C5-B6D9ACAB62F3}" destId="{26340AA9-8429-4D30-8EF9-C529570F3B73}" srcOrd="2" destOrd="0" parTransId="{309E4C99-5B85-4B19-A24C-9FBFABD98D1E}" sibTransId="{59B9441C-9E4F-480D-8D90-BAFC53D4CE22}"/>
    <dgm:cxn modelId="{4E7F5157-D7E6-409E-955A-F3F4AF32B5FF}" type="presOf" srcId="{EF50D9E9-E566-46E3-A1C5-B6D9ACAB62F3}" destId="{837E7325-0D8C-4794-9DC1-6AF2525C78ED}" srcOrd="0" destOrd="0" presId="urn:microsoft.com/office/officeart/2005/8/layout/gear1"/>
    <dgm:cxn modelId="{9D309380-DF67-4D42-8BCA-993546D4374F}" type="presOf" srcId="{26340AA9-8429-4D30-8EF9-C529570F3B73}" destId="{E71C363D-1E4E-4C49-B103-EED4717CE640}" srcOrd="0" destOrd="0" presId="urn:microsoft.com/office/officeart/2005/8/layout/gear1"/>
    <dgm:cxn modelId="{39892787-F167-48D2-BE5B-278A194E403D}" type="presOf" srcId="{32ECF59B-2125-4DAD-9820-032443774637}" destId="{34655A45-88B2-408A-8196-1A24D392B6A1}" srcOrd="0" destOrd="0" presId="urn:microsoft.com/office/officeart/2005/8/layout/gear1"/>
    <dgm:cxn modelId="{3A86C889-B029-4435-A911-95CB4B7EE95B}" type="presOf" srcId="{26340AA9-8429-4D30-8EF9-C529570F3B73}" destId="{C51628C3-6735-4F93-B450-402280396107}" srcOrd="3" destOrd="0" presId="urn:microsoft.com/office/officeart/2005/8/layout/gear1"/>
    <dgm:cxn modelId="{9D94289E-9753-4901-9F0D-A662FCE9EC6A}" type="presOf" srcId="{26340AA9-8429-4D30-8EF9-C529570F3B73}" destId="{83A4F75E-09EB-43DE-8726-285663A8955A}" srcOrd="1" destOrd="0" presId="urn:microsoft.com/office/officeart/2005/8/layout/gear1"/>
    <dgm:cxn modelId="{996335A1-800E-4BC0-BFF2-C5A58D7504AF}" type="presOf" srcId="{89E0839B-5CEA-44B6-80AC-87DC3EA2EEE7}" destId="{84D6ACE9-7660-4333-8B6D-1E4208F0E83E}" srcOrd="0" destOrd="0" presId="urn:microsoft.com/office/officeart/2005/8/layout/gear1"/>
    <dgm:cxn modelId="{33F3ABA8-73D5-413A-9EAA-8341EE49F299}" type="presOf" srcId="{06B30520-3D1D-4791-B232-0E2B45C33BAC}" destId="{0F752BD6-15AD-484A-8FA2-6B3C62DAA81F}" srcOrd="0" destOrd="0" presId="urn:microsoft.com/office/officeart/2005/8/layout/gear1"/>
    <dgm:cxn modelId="{C8EB94C7-99AF-41CE-93E2-4E7523E29C09}" srcId="{EF50D9E9-E566-46E3-A1C5-B6D9ACAB62F3}" destId="{06B30520-3D1D-4791-B232-0E2B45C33BAC}" srcOrd="0" destOrd="0" parTransId="{C0EAFE07-092B-4A96-B85D-8455B51E4EEB}" sibTransId="{89E0839B-5CEA-44B6-80AC-87DC3EA2EEE7}"/>
    <dgm:cxn modelId="{F691B8CF-42E6-4C5D-B89A-23E2ED1DD1B4}" type="presOf" srcId="{06B30520-3D1D-4791-B232-0E2B45C33BAC}" destId="{8E2DD317-7456-4F22-B3D8-A7FEDD54EAA3}" srcOrd="1" destOrd="0" presId="urn:microsoft.com/office/officeart/2005/8/layout/gear1"/>
    <dgm:cxn modelId="{29C53AD8-BE51-43E6-A719-699049E72254}" type="presOf" srcId="{26340AA9-8429-4D30-8EF9-C529570F3B73}" destId="{FFAA1A0E-61DB-4B37-B1A8-01991E8338D0}" srcOrd="2" destOrd="0" presId="urn:microsoft.com/office/officeart/2005/8/layout/gear1"/>
    <dgm:cxn modelId="{490E2CE2-9F75-4D46-8165-72374F1610EA}" type="presOf" srcId="{67B5C156-4714-4F70-AF43-31AAC0A67553}" destId="{1912ABF6-7F6B-4657-B6BF-A46957FFFA11}" srcOrd="0" destOrd="0" presId="urn:microsoft.com/office/officeart/2005/8/layout/gear1"/>
    <dgm:cxn modelId="{EFB9C1ED-024E-4729-A823-DCE6643384A6}" type="presOf" srcId="{59B9441C-9E4F-480D-8D90-BAFC53D4CE22}" destId="{8C04122A-2104-4469-987D-B3BDCF2A8452}" srcOrd="0" destOrd="0" presId="urn:microsoft.com/office/officeart/2005/8/layout/gear1"/>
    <dgm:cxn modelId="{21242EF2-B55A-4BA8-9FAE-5704FAD040D4}" srcId="{EF50D9E9-E566-46E3-A1C5-B6D9ACAB62F3}" destId="{32ECF59B-2125-4DAD-9820-032443774637}" srcOrd="1" destOrd="0" parTransId="{C1CBB3D7-D8A8-4119-8A61-1204607964CE}" sibTransId="{67B5C156-4714-4F70-AF43-31AAC0A67553}"/>
    <dgm:cxn modelId="{3BF740FB-2BB9-459A-BF10-05EE807E4B91}" type="presOf" srcId="{32ECF59B-2125-4DAD-9820-032443774637}" destId="{1909C18B-E31D-4EF8-9163-3E0B48E28D7E}" srcOrd="2" destOrd="0" presId="urn:microsoft.com/office/officeart/2005/8/layout/gear1"/>
    <dgm:cxn modelId="{5A47FA99-93A9-410A-B2B3-6A4DB5D0C2B2}" type="presParOf" srcId="{837E7325-0D8C-4794-9DC1-6AF2525C78ED}" destId="{0F752BD6-15AD-484A-8FA2-6B3C62DAA81F}" srcOrd="0" destOrd="0" presId="urn:microsoft.com/office/officeart/2005/8/layout/gear1"/>
    <dgm:cxn modelId="{7C473797-061A-49E9-A165-834AB3AB8B80}" type="presParOf" srcId="{837E7325-0D8C-4794-9DC1-6AF2525C78ED}" destId="{8E2DD317-7456-4F22-B3D8-A7FEDD54EAA3}" srcOrd="1" destOrd="0" presId="urn:microsoft.com/office/officeart/2005/8/layout/gear1"/>
    <dgm:cxn modelId="{BB9092B5-458D-40BA-A500-EC9268D7F76A}" type="presParOf" srcId="{837E7325-0D8C-4794-9DC1-6AF2525C78ED}" destId="{2A8B651E-F39B-451A-9867-D792959D02A9}" srcOrd="2" destOrd="0" presId="urn:microsoft.com/office/officeart/2005/8/layout/gear1"/>
    <dgm:cxn modelId="{E03213E9-5BC9-4B35-9866-4DF7702FB811}" type="presParOf" srcId="{837E7325-0D8C-4794-9DC1-6AF2525C78ED}" destId="{34655A45-88B2-408A-8196-1A24D392B6A1}" srcOrd="3" destOrd="0" presId="urn:microsoft.com/office/officeart/2005/8/layout/gear1"/>
    <dgm:cxn modelId="{C401E389-1BA7-4761-ABC2-B8FE91B6E2C8}" type="presParOf" srcId="{837E7325-0D8C-4794-9DC1-6AF2525C78ED}" destId="{B92960E0-553B-4654-B168-9C3C4D9F3E93}" srcOrd="4" destOrd="0" presId="urn:microsoft.com/office/officeart/2005/8/layout/gear1"/>
    <dgm:cxn modelId="{7973BA9E-12A1-4983-AB60-347D7FBB8E15}" type="presParOf" srcId="{837E7325-0D8C-4794-9DC1-6AF2525C78ED}" destId="{1909C18B-E31D-4EF8-9163-3E0B48E28D7E}" srcOrd="5" destOrd="0" presId="urn:microsoft.com/office/officeart/2005/8/layout/gear1"/>
    <dgm:cxn modelId="{7D8556AE-8C92-44E0-B684-1A9E4B1E3ACC}" type="presParOf" srcId="{837E7325-0D8C-4794-9DC1-6AF2525C78ED}" destId="{E71C363D-1E4E-4C49-B103-EED4717CE640}" srcOrd="6" destOrd="0" presId="urn:microsoft.com/office/officeart/2005/8/layout/gear1"/>
    <dgm:cxn modelId="{6E5295AF-8418-44A4-AC10-FB102E21ADB1}" type="presParOf" srcId="{837E7325-0D8C-4794-9DC1-6AF2525C78ED}" destId="{83A4F75E-09EB-43DE-8726-285663A8955A}" srcOrd="7" destOrd="0" presId="urn:microsoft.com/office/officeart/2005/8/layout/gear1"/>
    <dgm:cxn modelId="{D74C9E96-8895-4C91-984B-22F1F4111E4C}" type="presParOf" srcId="{837E7325-0D8C-4794-9DC1-6AF2525C78ED}" destId="{FFAA1A0E-61DB-4B37-B1A8-01991E8338D0}" srcOrd="8" destOrd="0" presId="urn:microsoft.com/office/officeart/2005/8/layout/gear1"/>
    <dgm:cxn modelId="{4365D747-9E05-4A80-AC66-5F2FD79D4556}" type="presParOf" srcId="{837E7325-0D8C-4794-9DC1-6AF2525C78ED}" destId="{C51628C3-6735-4F93-B450-402280396107}" srcOrd="9" destOrd="0" presId="urn:microsoft.com/office/officeart/2005/8/layout/gear1"/>
    <dgm:cxn modelId="{16DEE773-0DA7-4578-9D5F-85B65532DAFF}" type="presParOf" srcId="{837E7325-0D8C-4794-9DC1-6AF2525C78ED}" destId="{84D6ACE9-7660-4333-8B6D-1E4208F0E83E}" srcOrd="10" destOrd="0" presId="urn:microsoft.com/office/officeart/2005/8/layout/gear1"/>
    <dgm:cxn modelId="{969A551E-2A1C-4857-80B2-7373208C76DB}" type="presParOf" srcId="{837E7325-0D8C-4794-9DC1-6AF2525C78ED}" destId="{1912ABF6-7F6B-4657-B6BF-A46957FFFA11}" srcOrd="11" destOrd="0" presId="urn:microsoft.com/office/officeart/2005/8/layout/gear1"/>
    <dgm:cxn modelId="{609F4D41-1D9E-41B2-BD05-7C93EB5F2F5C}" type="presParOf" srcId="{837E7325-0D8C-4794-9DC1-6AF2525C78ED}" destId="{8C04122A-2104-4469-987D-B3BDCF2A845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752BD6-15AD-484A-8FA2-6B3C62DAA81F}">
      <dsp:nvSpPr>
        <dsp:cNvPr id="0" name=""/>
        <dsp:cNvSpPr/>
      </dsp:nvSpPr>
      <dsp:spPr>
        <a:xfrm>
          <a:off x="3125499" y="2350924"/>
          <a:ext cx="2873352" cy="2873352"/>
        </a:xfrm>
        <a:prstGeom prst="gear9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100" kern="1200" dirty="0">
              <a:solidFill>
                <a:schemeClr val="bg2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rPr>
            <a:t>找出核心問題</a:t>
          </a:r>
        </a:p>
      </dsp:txBody>
      <dsp:txXfrm>
        <a:off x="3703171" y="3023993"/>
        <a:ext cx="1718008" cy="1476962"/>
      </dsp:txXfrm>
    </dsp:sp>
    <dsp:sp modelId="{34655A45-88B2-408A-8196-1A24D392B6A1}">
      <dsp:nvSpPr>
        <dsp:cNvPr id="0" name=""/>
        <dsp:cNvSpPr/>
      </dsp:nvSpPr>
      <dsp:spPr>
        <a:xfrm>
          <a:off x="1453731" y="1671768"/>
          <a:ext cx="2089710" cy="2089710"/>
        </a:xfrm>
        <a:prstGeom prst="gear6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100" kern="1200" dirty="0">
              <a:solidFill>
                <a:schemeClr val="bg2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rPr>
            <a:t>問題脈絡</a:t>
          </a:r>
        </a:p>
      </dsp:txBody>
      <dsp:txXfrm>
        <a:off x="1979822" y="2201038"/>
        <a:ext cx="1037528" cy="1031170"/>
      </dsp:txXfrm>
    </dsp:sp>
    <dsp:sp modelId="{E71C363D-1E4E-4C49-B103-EED4717CE640}">
      <dsp:nvSpPr>
        <dsp:cNvPr id="0" name=""/>
        <dsp:cNvSpPr/>
      </dsp:nvSpPr>
      <dsp:spPr>
        <a:xfrm rot="20700000">
          <a:off x="2624182" y="230081"/>
          <a:ext cx="2047490" cy="2047490"/>
        </a:xfrm>
        <a:prstGeom prst="gear6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100" kern="1200" dirty="0">
              <a:solidFill>
                <a:schemeClr val="bg2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rPr>
            <a:t>學習歷程</a:t>
          </a:r>
        </a:p>
      </dsp:txBody>
      <dsp:txXfrm rot="-20700000">
        <a:off x="3073256" y="679156"/>
        <a:ext cx="1149340" cy="1149340"/>
      </dsp:txXfrm>
    </dsp:sp>
    <dsp:sp modelId="{84D6ACE9-7660-4333-8B6D-1E4208F0E83E}">
      <dsp:nvSpPr>
        <dsp:cNvPr id="0" name=""/>
        <dsp:cNvSpPr/>
      </dsp:nvSpPr>
      <dsp:spPr>
        <a:xfrm>
          <a:off x="2916030" y="1910785"/>
          <a:ext cx="3677891" cy="3677891"/>
        </a:xfrm>
        <a:prstGeom prst="circularArrow">
          <a:avLst>
            <a:gd name="adj1" fmla="val 4688"/>
            <a:gd name="adj2" fmla="val 299029"/>
            <a:gd name="adj3" fmla="val 2536281"/>
            <a:gd name="adj4" fmla="val 15818606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12ABF6-7F6B-4657-B6BF-A46957FFFA11}">
      <dsp:nvSpPr>
        <dsp:cNvPr id="0" name=""/>
        <dsp:cNvSpPr/>
      </dsp:nvSpPr>
      <dsp:spPr>
        <a:xfrm>
          <a:off x="1083647" y="1204974"/>
          <a:ext cx="2672217" cy="267221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04122A-2104-4469-987D-B3BDCF2A8452}">
      <dsp:nvSpPr>
        <dsp:cNvPr id="0" name=""/>
        <dsp:cNvSpPr/>
      </dsp:nvSpPr>
      <dsp:spPr>
        <a:xfrm>
          <a:off x="2150576" y="-222816"/>
          <a:ext cx="2881188" cy="288118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日期預留位置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D62E987-7EBA-43A6-9FB1-518ACC0C0016}" type="datetime1">
              <a:rPr lang="zh-TW" altLang="en-US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2021/9/9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2977E94-A6AB-4E02-8E43-E89F9CF4757F}" type="slidenum">
              <a:rPr lang="en-US" altLang="zh-TW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‹#›</a:t>
            </a:fld>
            <a:endParaRPr lang="en-US" altLang="zh-TW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D81CB75E-0C48-4433-BA77-C1F21AF9D86A}" type="datetime1">
              <a:rPr lang="zh-TW" altLang="en-US" smtClean="0"/>
              <a:pPr/>
              <a:t>2021/9/9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dirty="0"/>
              <a:t>按一下以編輯母片文字樣式</a:t>
            </a:r>
          </a:p>
          <a:p>
            <a:pPr lvl="1" rtl="0"/>
            <a:r>
              <a:rPr lang="zh-TW" altLang="en-US" dirty="0"/>
              <a:t>第二層</a:t>
            </a:r>
          </a:p>
          <a:p>
            <a:pPr lvl="2" rtl="0"/>
            <a:r>
              <a:rPr lang="zh-TW" altLang="en-US" dirty="0"/>
              <a:t>第三層</a:t>
            </a:r>
          </a:p>
          <a:p>
            <a:pPr lvl="3" rtl="0"/>
            <a:r>
              <a:rPr lang="zh-TW" altLang="en-US" dirty="0"/>
              <a:t>第四層</a:t>
            </a:r>
          </a:p>
          <a:p>
            <a:pPr lvl="4" rtl="0"/>
            <a:r>
              <a:rPr lang="zh-TW" altLang="en-US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DED491D0-8E1B-49C7-849B-A28568D94497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en-US" altLang="zh-TW" smtClean="0"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2906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en-US" altLang="zh-TW" smtClean="0"/>
              <a:t>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226000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en-US" altLang="zh-TW" smtClean="0"/>
              <a:t>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883504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en-US" altLang="zh-TW" smtClean="0"/>
              <a:t>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14981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en-US" altLang="zh-TW" smtClean="0"/>
              <a:t>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4252279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en-US" altLang="zh-TW" smtClean="0"/>
              <a:t>10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913773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en-US" altLang="zh-TW" smtClean="0"/>
              <a:t>17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377623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832533" y="1371600"/>
            <a:ext cx="9359467" cy="297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2832533" y="4462272"/>
            <a:ext cx="9359467" cy="10332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 bwMode="black">
          <a:xfrm>
            <a:off x="3175199" y="1943842"/>
            <a:ext cx="8500062" cy="2387600"/>
          </a:xfrm>
        </p:spPr>
        <p:txBody>
          <a:bodyPr rtlCol="0" anchor="b"/>
          <a:lstStyle>
            <a:lvl1pPr algn="l">
              <a:lnSpc>
                <a:spcPct val="90000"/>
              </a:lnSpc>
              <a:defRPr sz="6000" b="1">
                <a:solidFill>
                  <a:schemeClr val="tx1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175199" y="4538659"/>
            <a:ext cx="8500062" cy="865321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TW" altLang="en-US"/>
              <a:t>按一下以編輯母片子標題樣式</a:t>
            </a:r>
            <a:endParaRPr lang="zh-TW" altLang="en-US" dirty="0"/>
          </a:p>
        </p:txBody>
      </p:sp>
      <p:sp>
        <p:nvSpPr>
          <p:cNvPr id="11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8B6B7473-3841-4310-A92D-45F4234A4D99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12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endParaRPr lang="zh-TW" altLang="en-US" dirty="0"/>
          </a:p>
        </p:txBody>
      </p:sp>
      <p:sp>
        <p:nvSpPr>
          <p:cNvPr id="13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BD266BE7-899D-4075-917F-DBDE33B6B692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475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E77D3FD-330B-4CB0-A3EC-FEEB68936716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4133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502152" y="-20637"/>
            <a:ext cx="7315200" cy="434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3502152" y="4462272"/>
            <a:ext cx="7315200" cy="1719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 bwMode="black">
          <a:xfrm>
            <a:off x="3838015" y="658346"/>
            <a:ext cx="6597464" cy="3664417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5000" b="1">
                <a:solidFill>
                  <a:schemeClr val="tx1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3838014" y="4589463"/>
            <a:ext cx="6597465" cy="1500187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B24CB66F-0E05-4060-91FE-0E267F1F994D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BD266BE7-899D-4075-917F-DBDE33B6B692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8245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280160" y="2194560"/>
            <a:ext cx="4489704" cy="3986784"/>
          </a:xfrm>
        </p:spPr>
        <p:txBody>
          <a:bodyPr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415368" y="2194560"/>
            <a:ext cx="4493424" cy="3986784"/>
          </a:xfrm>
        </p:spPr>
        <p:txBody>
          <a:bodyPr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5970C7-53D0-4037-A35C-F4391F0487AD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2010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80160" y="1828456"/>
            <a:ext cx="4489704" cy="830695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280160" y="2743194"/>
            <a:ext cx="4489704" cy="3433769"/>
          </a:xfrm>
        </p:spPr>
        <p:txBody>
          <a:bodyPr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6419088" y="1828456"/>
            <a:ext cx="4489704" cy="830695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419088" y="2743194"/>
            <a:ext cx="4489704" cy="3433769"/>
          </a:xfrm>
        </p:spPr>
        <p:txBody>
          <a:bodyPr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15BBE3D-E4A3-4F8C-BCBA-ACD3DFFAB02B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6128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BFB8FB9-2B89-4156-AF6D-5A83D34667E5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64161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5F16C17-67FC-4A0E-9E68-FB4A6B56BE55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8302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 anchor="ctr">
            <a:normAutofit/>
          </a:bodyPr>
          <a:lstStyle>
            <a:lvl1pPr>
              <a:defRPr sz="300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文字預留位置 2"/>
          <p:cNvSpPr>
            <a:spLocks noGrp="1"/>
          </p:cNvSpPr>
          <p:nvPr>
            <p:ph type="body" sz="half" idx="2"/>
          </p:nvPr>
        </p:nvSpPr>
        <p:spPr>
          <a:xfrm>
            <a:off x="1291818" y="2465294"/>
            <a:ext cx="3834874" cy="3711669"/>
          </a:xfrm>
        </p:spPr>
        <p:txBody>
          <a:bodyPr rtlCol="0">
            <a:normAutofit/>
          </a:bodyPr>
          <a:lstStyle>
            <a:lvl1pPr marL="0" indent="0">
              <a:spcBef>
                <a:spcPts val="1500"/>
              </a:spcBef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3" name="內容預留位置 3"/>
          <p:cNvSpPr>
            <a:spLocks noGrp="1"/>
          </p:cNvSpPr>
          <p:nvPr>
            <p:ph idx="1"/>
          </p:nvPr>
        </p:nvSpPr>
        <p:spPr>
          <a:xfrm>
            <a:off x="5518897" y="2465294"/>
            <a:ext cx="5174504" cy="3711669"/>
          </a:xfrm>
        </p:spPr>
        <p:txBody>
          <a:bodyPr rtlCol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D19DB72-BD3B-4B47-903B-355F9C602C04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11474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 anchor="ctr">
            <a:normAutofit/>
          </a:bodyPr>
          <a:lstStyle>
            <a:lvl1pPr>
              <a:defRPr sz="300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1291819" y="2465293"/>
            <a:ext cx="3834874" cy="3711669"/>
          </a:xfrm>
        </p:spPr>
        <p:txBody>
          <a:bodyPr rtlCol="0"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5518896" y="1828456"/>
            <a:ext cx="5389895" cy="5029544"/>
          </a:xfrm>
        </p:spPr>
        <p:txBody>
          <a:bodyPr tIns="13716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7046D29-3F99-44FB-BAC5-ACDB7052D95D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16136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E8DA54F-09DA-40C7-94BF-F70C65D47277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66440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 rot="5400000">
            <a:off x="8267671" y="3370131"/>
            <a:ext cx="6858000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 rot="5400000">
            <a:off x="7523375" y="2743540"/>
            <a:ext cx="6857433" cy="1371487"/>
          </a:xfrm>
          <a:prstGeom prst="rect">
            <a:avLst/>
          </a:prstGeom>
        </p:spPr>
      </p:pic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0266348" y="462249"/>
            <a:ext cx="1370886" cy="5714714"/>
          </a:xfrm>
        </p:spPr>
        <p:txBody>
          <a:bodyPr vert="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378199" y="462249"/>
            <a:ext cx="9693088" cy="5714714"/>
          </a:xfrm>
        </p:spPr>
        <p:txBody>
          <a:bodyPr vert="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>
          <a:xfrm>
            <a:off x="378199" y="6356350"/>
            <a:ext cx="1971947" cy="365125"/>
          </a:xfrm>
        </p:spPr>
        <p:txBody>
          <a:bodyPr rtlCol="0"/>
          <a:lstStyle/>
          <a:p>
            <a:pPr rtl="0"/>
            <a:fld id="{D54919F1-24D0-4E1A-AA72-938259D33249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>
          <a:xfrm>
            <a:off x="2382374" y="6356350"/>
            <a:ext cx="5687786" cy="365125"/>
          </a:xfrm>
        </p:spPr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>
          <a:xfrm>
            <a:off x="8102389" y="6356350"/>
            <a:ext cx="1968898" cy="365125"/>
          </a:xfrm>
        </p:spPr>
        <p:txBody>
          <a:bodyPr rtlCol="0"/>
          <a:lstStyle/>
          <a:p>
            <a:pPr rtl="0"/>
            <a:fld id="{BD266BE7-899D-4075-917F-DBDE33B6B692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2941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347472"/>
            <a:ext cx="12188952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0" y="457200"/>
            <a:ext cx="12188952" cy="1371257"/>
          </a:xfrm>
          <a:prstGeom prst="rect">
            <a:avLst/>
          </a:prstGeom>
        </p:spPr>
      </p:pic>
      <p:sp>
        <p:nvSpPr>
          <p:cNvPr id="2" name="標題預留位置 1"/>
          <p:cNvSpPr>
            <a:spLocks noGrp="1"/>
          </p:cNvSpPr>
          <p:nvPr>
            <p:ph type="title"/>
          </p:nvPr>
        </p:nvSpPr>
        <p:spPr bwMode="black">
          <a:xfrm>
            <a:off x="1280160" y="466343"/>
            <a:ext cx="9628632" cy="1362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80160" y="2190749"/>
            <a:ext cx="9628632" cy="3986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dirty="0"/>
              <a:t>按一下以編輯母片文字樣式</a:t>
            </a:r>
          </a:p>
          <a:p>
            <a:pPr lvl="1" rtl="0"/>
            <a:r>
              <a:rPr lang="zh-TW" altLang="en-US" dirty="0"/>
              <a:t>第二層</a:t>
            </a:r>
          </a:p>
          <a:p>
            <a:pPr lvl="2" rtl="0"/>
            <a:r>
              <a:rPr lang="zh-TW" altLang="en-US" dirty="0"/>
              <a:t>第三層</a:t>
            </a:r>
          </a:p>
          <a:p>
            <a:pPr lvl="3" rtl="0"/>
            <a:r>
              <a:rPr lang="zh-TW" altLang="en-US" dirty="0"/>
              <a:t>第四層</a:t>
            </a:r>
          </a:p>
          <a:p>
            <a:pPr lvl="4" rtl="0"/>
            <a:r>
              <a:rPr lang="zh-TW" altLang="en-US" dirty="0"/>
              <a:t>第五層</a:t>
            </a:r>
          </a:p>
          <a:p>
            <a:pPr lvl="5" rtl="0"/>
            <a:r>
              <a:rPr lang="zh-TW" altLang="en-US" dirty="0"/>
              <a:t>第六</a:t>
            </a:r>
          </a:p>
          <a:p>
            <a:pPr lvl="6" rtl="0"/>
            <a:r>
              <a:rPr lang="zh-TW" altLang="en-US" dirty="0"/>
              <a:t>第七</a:t>
            </a:r>
          </a:p>
          <a:p>
            <a:pPr lvl="7" rtl="0"/>
            <a:r>
              <a:rPr lang="zh-TW" altLang="en-US" dirty="0"/>
              <a:t>第八</a:t>
            </a:r>
          </a:p>
          <a:p>
            <a:pPr lvl="8" rtl="0"/>
            <a:r>
              <a:rPr lang="zh-TW" altLang="en-US" dirty="0"/>
              <a:t>第九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1280160" y="6356350"/>
            <a:ext cx="19719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E0AF6FD2-978B-430C-B5B2-ECD530D5B54F}" type="datetime1">
              <a:rPr lang="zh-TW" altLang="en-US" smtClean="0"/>
              <a:t>2021/9/9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3252107" y="6356350"/>
            <a:ext cx="56877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8939894" y="6356350"/>
            <a:ext cx="19688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BD266BE7-899D-4075-917F-DBDE33B6B692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7192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3000" kern="1200">
          <a:solidFill>
            <a:schemeClr val="bg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素養命題理念與原則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algn="ctr" rtl="0"/>
            <a:r>
              <a:rPr lang="zh-TW" altLang="en-US" dirty="0"/>
              <a:t>主講者：武漢國中 何家儀</a:t>
            </a:r>
          </a:p>
        </p:txBody>
      </p:sp>
    </p:spTree>
    <p:extLst>
      <p:ext uri="{BB962C8B-B14F-4D97-AF65-F5344CB8AC3E}">
        <p14:creationId xmlns:p14="http://schemas.microsoft.com/office/powerpoint/2010/main" val="17326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課綱怎麼改</a:t>
            </a:r>
            <a:endParaRPr lang="en-US" altLang="zh-TW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F6BE4D3-0D19-4577-A011-868B1ACF3A9F}"/>
              </a:ext>
            </a:extLst>
          </p:cNvPr>
          <p:cNvSpPr txBox="1"/>
          <p:nvPr/>
        </p:nvSpPr>
        <p:spPr>
          <a:xfrm>
            <a:off x="521354" y="2439876"/>
            <a:ext cx="637474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華康中黑體" panose="020B0509000000000000" pitchFamily="49" charset="-120"/>
              </a:rPr>
              <a:t>108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華康中黑體" panose="020B0509000000000000" pitchFamily="49" charset="-120"/>
              </a:rPr>
              <a:t> 課綱此次研修係就現行課程實施成效進行檢視，並本於憲法所定的教育宗旨，盱衡社會變遷、全球化趨勢，以及未來人才培育需求，持續強化中小學課程之連貫與統整，實踐素養導向之課程與教學，以期落實適性揚才之教育，培養具有終身學習力、社會關懷心及國際視野的現代優質國民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1855849-C93D-434A-B58C-A640FEBD01B1}"/>
              </a:ext>
            </a:extLst>
          </p:cNvPr>
          <p:cNvSpPr/>
          <p:nvPr/>
        </p:nvSpPr>
        <p:spPr>
          <a:xfrm>
            <a:off x="4133850" y="4209591"/>
            <a:ext cx="1504950" cy="39052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7077406-4BA4-4142-8CC0-0A73EBA51F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42" r="10350"/>
          <a:stretch/>
        </p:blipFill>
        <p:spPr>
          <a:xfrm>
            <a:off x="6990564" y="2447963"/>
            <a:ext cx="4791863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46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altLang="zh-TW" dirty="0"/>
              <a:t>2018 PISA</a:t>
            </a:r>
            <a:r>
              <a:rPr lang="zh-TW" altLang="en-US" dirty="0"/>
              <a:t>結果</a:t>
            </a:r>
            <a:endParaRPr lang="en-US" altLang="zh-TW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CDD8A5FA-E737-4AB0-8E22-DF4AC1302C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188" b="3397"/>
          <a:stretch/>
        </p:blipFill>
        <p:spPr>
          <a:xfrm>
            <a:off x="2211982" y="1856730"/>
            <a:ext cx="7132044" cy="4876226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01855849-C93D-434A-B58C-A640FEBD01B1}"/>
              </a:ext>
            </a:extLst>
          </p:cNvPr>
          <p:cNvSpPr/>
          <p:nvPr/>
        </p:nvSpPr>
        <p:spPr>
          <a:xfrm>
            <a:off x="2286002" y="6230113"/>
            <a:ext cx="7058024" cy="195263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040C7424-3EB3-45C3-9A6C-37530AA985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3899" y="799073"/>
            <a:ext cx="6900391" cy="724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11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65C1D4F-8FA6-4CC9-8C51-91979A831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2018 PISA</a:t>
            </a:r>
            <a:r>
              <a:rPr lang="zh-TW" altLang="en-US" dirty="0"/>
              <a:t>結果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1D6C171-1626-4E11-80C1-62AE90EEE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2770" y="2738043"/>
            <a:ext cx="2295845" cy="1743318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9ACDCCC7-46A7-4728-A769-B41BEDE58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81361"/>
            <a:ext cx="4608615" cy="216709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87D48CE7-FA66-45F0-BBE8-3075C665D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1538" y="2695423"/>
            <a:ext cx="6308832" cy="3571876"/>
          </a:xfrm>
          <a:prstGeom prst="rect">
            <a:avLst/>
          </a:prstGeom>
        </p:spPr>
      </p:pic>
      <p:sp>
        <p:nvSpPr>
          <p:cNvPr id="14" name="文字方塊 13">
            <a:extLst>
              <a:ext uri="{FF2B5EF4-FFF2-40B4-BE49-F238E27FC236}">
                <a16:creationId xmlns:a16="http://schemas.microsoft.com/office/drawing/2014/main" id="{512F4330-6F0B-463F-A36B-8F78CEAA4A27}"/>
              </a:ext>
            </a:extLst>
          </p:cNvPr>
          <p:cNvSpPr txBox="1"/>
          <p:nvPr/>
        </p:nvSpPr>
        <p:spPr>
          <a:xfrm>
            <a:off x="9384792" y="6279119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資料來源：數感實驗室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34638C15-7E23-475E-9BF3-C7AF02937010}"/>
              </a:ext>
            </a:extLst>
          </p:cNvPr>
          <p:cNvSpPr txBox="1"/>
          <p:nvPr/>
        </p:nvSpPr>
        <p:spPr>
          <a:xfrm>
            <a:off x="7273854" y="2200518"/>
            <a:ext cx="3124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台灣學生最害怕失敗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6BE2EDD3-54E6-4375-8A0C-E309CFCB1CB5}"/>
              </a:ext>
            </a:extLst>
          </p:cNvPr>
          <p:cNvSpPr txBox="1"/>
          <p:nvPr/>
        </p:nvSpPr>
        <p:spPr>
          <a:xfrm>
            <a:off x="760195" y="2203134"/>
            <a:ext cx="37182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台灣學生對生活不滿意</a:t>
            </a:r>
          </a:p>
        </p:txBody>
      </p:sp>
    </p:spTree>
    <p:extLst>
      <p:ext uri="{BB962C8B-B14F-4D97-AF65-F5344CB8AC3E}">
        <p14:creationId xmlns:p14="http://schemas.microsoft.com/office/powerpoint/2010/main" val="326988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7B74AE8-6AA4-4D51-A0F3-D3E9C1B5F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2018 PISA</a:t>
            </a:r>
            <a:r>
              <a:rPr lang="zh-TW" altLang="en-US" dirty="0"/>
              <a:t>調查結果呼應</a:t>
            </a:r>
            <a:r>
              <a:rPr lang="en-US" altLang="zh-TW" dirty="0"/>
              <a:t>108</a:t>
            </a:r>
            <a:r>
              <a:rPr lang="zh-TW" altLang="en-US" dirty="0"/>
              <a:t>課綱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E2F5AE63-5514-416B-B64E-0D40B3D48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4130" y="1849489"/>
            <a:ext cx="8623005" cy="491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altLang="zh-TW" dirty="0"/>
              <a:t>2018 PISA</a:t>
            </a:r>
            <a:r>
              <a:rPr lang="zh-TW" altLang="en-US" dirty="0"/>
              <a:t>調查結果呼應</a:t>
            </a:r>
            <a:r>
              <a:rPr lang="en-US" altLang="zh-TW" dirty="0"/>
              <a:t>108</a:t>
            </a:r>
            <a:r>
              <a:rPr lang="zh-TW" altLang="en-US" dirty="0"/>
              <a:t>課綱</a:t>
            </a:r>
            <a:endParaRPr lang="en-US" altLang="zh-TW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B060B321-49D5-4110-8D9C-BB026E13B5A4}"/>
              </a:ext>
            </a:extLst>
          </p:cNvPr>
          <p:cNvSpPr txBox="1"/>
          <p:nvPr/>
        </p:nvSpPr>
        <p:spPr>
          <a:xfrm>
            <a:off x="1647824" y="2568059"/>
            <a:ext cx="64865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強化主動嘗試與調整的問題解決能力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C24CADB-6F50-486C-A71D-56BC110395CE}"/>
              </a:ext>
            </a:extLst>
          </p:cNvPr>
          <p:cNvSpPr txBox="1"/>
          <p:nvPr/>
        </p:nvSpPr>
        <p:spPr>
          <a:xfrm>
            <a:off x="1647824" y="3288612"/>
            <a:ext cx="64865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強化素養取向的教學與評量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5074F72E-8236-4524-A751-0BA307D494B9}"/>
              </a:ext>
            </a:extLst>
          </p:cNvPr>
          <p:cNvSpPr txBox="1"/>
          <p:nvPr/>
        </p:nvSpPr>
        <p:spPr>
          <a:xfrm>
            <a:off x="1647824" y="4009165"/>
            <a:ext cx="64865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多元化的評量方式</a:t>
            </a:r>
          </a:p>
        </p:txBody>
      </p:sp>
    </p:spTree>
    <p:extLst>
      <p:ext uri="{BB962C8B-B14F-4D97-AF65-F5344CB8AC3E}">
        <p14:creationId xmlns:p14="http://schemas.microsoft.com/office/powerpoint/2010/main" val="294578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22FE070-BED9-412C-9D2D-B26A7236F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這個問題是好問題嗎？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865D655-850E-4749-98F2-0EE4643B08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9C931D5-5FBE-4737-83CF-FEDDE1ED467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4DA3EE5-5A53-407E-B94B-7688F1E960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73B36AC-C0B5-4F03-ADCC-7D13FE94208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A9E63373-7B13-4407-8BB6-FBAA0BF97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173" y="2243803"/>
            <a:ext cx="8821381" cy="405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57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BF70403-DAC1-4638-8CB4-3A3245911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這個問題是好問題嗎？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4B39E52-2A30-45DA-9918-B726E0DADD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4D5CB24-B943-4CAA-A7F6-13343F458DA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1845BB1-5AB9-409C-B323-A5054F9854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D165DA7B-21FD-4B29-91D3-3037C5BAF89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DF9D2A1-A004-432E-A8C7-1F42A3AA6B9D}"/>
              </a:ext>
            </a:extLst>
          </p:cNvPr>
          <p:cNvSpPr txBox="1"/>
          <p:nvPr/>
        </p:nvSpPr>
        <p:spPr>
          <a:xfrm>
            <a:off x="1119377" y="2883677"/>
            <a:ext cx="9953245" cy="181588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zh-TW" altLang="en-US" sz="2800" b="0" i="0" dirty="0">
                <a:solidFill>
                  <a:srgbClr val="333333"/>
                </a:solidFill>
                <a:effectLst/>
                <a:latin typeface="華康粗黑體" panose="020B0709000000000000" pitchFamily="49" charset="-120"/>
                <a:ea typeface="華康粗黑體" panose="020B0709000000000000" pitchFamily="49" charset="-120"/>
              </a:rPr>
              <a:t>五對夫婦共舞，且須男女共舞，則洽有一對是夫婦共舞的有？</a:t>
            </a:r>
            <a:endParaRPr lang="en-US" altLang="zh-TW" sz="2800" b="0" i="0" dirty="0">
              <a:solidFill>
                <a:srgbClr val="333333"/>
              </a:solidFill>
              <a:effectLst/>
              <a:latin typeface="華康粗黑體" panose="020B0709000000000000" pitchFamily="49" charset="-120"/>
              <a:ea typeface="華康粗黑體" panose="020B0709000000000000" pitchFamily="49" charset="-120"/>
            </a:endParaRPr>
          </a:p>
          <a:p>
            <a:r>
              <a:rPr lang="zh-TW" altLang="en-US" sz="2800" b="0" i="0" dirty="0">
                <a:solidFill>
                  <a:srgbClr val="333333"/>
                </a:solidFill>
                <a:effectLst/>
                <a:latin typeface="華康粗黑體" panose="020B0709000000000000" pitchFamily="49" charset="-120"/>
                <a:ea typeface="華康粗黑體" panose="020B0709000000000000" pitchFamily="49" charset="-120"/>
              </a:rPr>
              <a:t>又每對皆非夫婦共舞的有</a:t>
            </a:r>
            <a:r>
              <a:rPr lang="zh-TW" altLang="en-US" sz="2800" b="0" i="0" dirty="0">
                <a:solidFill>
                  <a:srgbClr val="333333"/>
                </a:solidFill>
                <a:effectLst/>
                <a:latin typeface="華康粗圓體" panose="020F0709000000000000" pitchFamily="49" charset="-120"/>
                <a:ea typeface="華康粗圓體" panose="020F0709000000000000" pitchFamily="49" charset="-120"/>
              </a:rPr>
              <a:t>？</a:t>
            </a:r>
            <a:endParaRPr lang="en-US" altLang="zh-TW" sz="2800" b="0" i="0" dirty="0">
              <a:solidFill>
                <a:srgbClr val="333333"/>
              </a:solidFill>
              <a:effectLst/>
              <a:latin typeface="華康粗圓體" panose="020F0709000000000000" pitchFamily="49" charset="-120"/>
              <a:ea typeface="華康粗圓體" panose="020F0709000000000000" pitchFamily="49" charset="-120"/>
            </a:endParaRPr>
          </a:p>
          <a:p>
            <a:endParaRPr lang="en-US" altLang="zh-TW" sz="2800" dirty="0">
              <a:solidFill>
                <a:srgbClr val="333333"/>
              </a:solidFill>
              <a:latin typeface="華康粗圓體" panose="020F0709000000000000" pitchFamily="49" charset="-120"/>
              <a:ea typeface="華康粗圓體" panose="020F0709000000000000" pitchFamily="49" charset="-120"/>
            </a:endParaRPr>
          </a:p>
          <a:p>
            <a:r>
              <a:rPr lang="en-US" altLang="zh-TW" sz="2800" b="0" i="0" dirty="0">
                <a:solidFill>
                  <a:srgbClr val="333333"/>
                </a:solidFill>
                <a:effectLst/>
                <a:latin typeface="華康粗黑體" panose="020B0709000000000000" pitchFamily="49" charset="-120"/>
                <a:ea typeface="華康粗黑體" panose="020B0709000000000000" pitchFamily="49" charset="-120"/>
              </a:rPr>
              <a:t>A</a:t>
            </a:r>
            <a:r>
              <a:rPr lang="zh-TW" altLang="en-US" sz="2800" b="0" i="0" dirty="0">
                <a:solidFill>
                  <a:srgbClr val="333333"/>
                </a:solidFill>
                <a:effectLst/>
                <a:latin typeface="華康粗黑體" panose="020B0709000000000000" pitchFamily="49" charset="-120"/>
                <a:ea typeface="華康粗黑體" panose="020B0709000000000000" pitchFamily="49" charset="-120"/>
              </a:rPr>
              <a:t>：</a:t>
            </a:r>
            <a:r>
              <a:rPr lang="en-US" altLang="zh-TW" sz="2800" b="0" i="0" dirty="0">
                <a:solidFill>
                  <a:srgbClr val="333333"/>
                </a:solidFill>
                <a:effectLst/>
                <a:latin typeface="華康粗黑體" panose="020B0709000000000000" pitchFamily="49" charset="-120"/>
                <a:ea typeface="華康粗黑體" panose="020B0709000000000000" pitchFamily="49" charset="-120"/>
              </a:rPr>
              <a:t>45</a:t>
            </a:r>
            <a:r>
              <a:rPr lang="zh-TW" altLang="en-US" sz="2800" b="0" i="0" dirty="0">
                <a:solidFill>
                  <a:srgbClr val="333333"/>
                </a:solidFill>
                <a:effectLst/>
                <a:latin typeface="華康粗黑體" panose="020B0709000000000000" pitchFamily="49" charset="-120"/>
                <a:ea typeface="華康粗黑體" panose="020B0709000000000000" pitchFamily="49" charset="-120"/>
              </a:rPr>
              <a:t>種；</a:t>
            </a:r>
            <a:r>
              <a:rPr lang="en-US" altLang="zh-TW" sz="2800" b="0" i="0" dirty="0">
                <a:solidFill>
                  <a:srgbClr val="333333"/>
                </a:solidFill>
                <a:effectLst/>
                <a:latin typeface="華康粗黑體" panose="020B0709000000000000" pitchFamily="49" charset="-120"/>
                <a:ea typeface="華康粗黑體" panose="020B0709000000000000" pitchFamily="49" charset="-120"/>
              </a:rPr>
              <a:t>44</a:t>
            </a:r>
            <a:r>
              <a:rPr lang="zh-TW" altLang="en-US" sz="2800" b="0" i="0" dirty="0">
                <a:solidFill>
                  <a:srgbClr val="333333"/>
                </a:solidFill>
                <a:effectLst/>
                <a:latin typeface="華康粗黑體" panose="020B0709000000000000" pitchFamily="49" charset="-120"/>
                <a:ea typeface="華康粗黑體" panose="020B0709000000000000" pitchFamily="49" charset="-120"/>
              </a:rPr>
              <a:t>種。</a:t>
            </a:r>
            <a:endParaRPr lang="zh-TW" altLang="en-US" sz="2800" dirty="0">
              <a:latin typeface="華康粗黑體" panose="020B0709000000000000" pitchFamily="49" charset="-120"/>
              <a:ea typeface="華康粗黑體" panose="020B07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1749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甚麼是好的情境？</a:t>
            </a:r>
            <a:endParaRPr lang="en-US" altLang="zh-TW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rtl="0"/>
            <a:r>
              <a:rPr lang="zh-TW" altLang="en-US" sz="3200" dirty="0"/>
              <a:t>不是好的情境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/>
        <p:txBody>
          <a:bodyPr rtlCol="0">
            <a:normAutofit/>
          </a:bodyPr>
          <a:lstStyle/>
          <a:p>
            <a:pPr rtl="0"/>
            <a:r>
              <a:rPr lang="zh-TW" altLang="en-US" sz="2800" dirty="0"/>
              <a:t>假的情境</a:t>
            </a:r>
            <a:endParaRPr lang="en-US" altLang="zh-TW" sz="2800" dirty="0"/>
          </a:p>
          <a:p>
            <a:pPr rtl="0"/>
            <a:r>
              <a:rPr lang="zh-TW" altLang="en-US" sz="2800" dirty="0"/>
              <a:t>真的情境但不會想問</a:t>
            </a:r>
            <a:endParaRPr lang="en-US" altLang="zh-TW" sz="2800" dirty="0"/>
          </a:p>
          <a:p>
            <a:pPr rtl="0"/>
            <a:r>
              <a:rPr lang="zh-TW" altLang="en-US" sz="2800" dirty="0"/>
              <a:t>特別情境</a:t>
            </a:r>
            <a:endParaRPr lang="en-US" altLang="zh-TW" sz="2800" dirty="0"/>
          </a:p>
          <a:p>
            <a:pPr rtl="0"/>
            <a:r>
              <a:rPr lang="zh-TW" altLang="en-US" sz="2800" dirty="0"/>
              <a:t>違反善良風俗</a:t>
            </a:r>
            <a:endParaRPr lang="en-US" altLang="zh-TW" sz="2800" dirty="0"/>
          </a:p>
          <a:p>
            <a:pPr marL="0" indent="0" rtl="0">
              <a:buNone/>
            </a:pPr>
            <a:endParaRPr lang="zh-TW" altLang="en-US" sz="2800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/>
          </a:bodyPr>
          <a:lstStyle/>
          <a:p>
            <a:pPr rtl="0"/>
            <a:r>
              <a:rPr lang="zh-TW" altLang="en-US" sz="3200" dirty="0"/>
              <a:t>好的情境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419088" y="2743194"/>
            <a:ext cx="5239512" cy="3433769"/>
          </a:xfrm>
        </p:spPr>
        <p:txBody>
          <a:bodyPr rtlCol="0">
            <a:normAutofit/>
          </a:bodyPr>
          <a:lstStyle/>
          <a:p>
            <a:pPr rtl="0"/>
            <a:r>
              <a:rPr lang="zh-TW" altLang="en-US" sz="2800" dirty="0"/>
              <a:t>真實的情境</a:t>
            </a:r>
            <a:endParaRPr lang="en-US" altLang="zh-TW" sz="2800" dirty="0"/>
          </a:p>
          <a:p>
            <a:pPr rtl="0"/>
            <a:r>
              <a:rPr lang="zh-TW" altLang="en-US" sz="2800" dirty="0"/>
              <a:t>貼近孩子的生活</a:t>
            </a:r>
            <a:endParaRPr lang="en-US" altLang="zh-TW" sz="2800" dirty="0"/>
          </a:p>
          <a:p>
            <a:pPr rtl="0"/>
            <a:r>
              <a:rPr lang="zh-TW" altLang="en-US" sz="2800" dirty="0"/>
              <a:t>教學者自己也會想學的情境</a:t>
            </a:r>
          </a:p>
        </p:txBody>
      </p:sp>
    </p:spTree>
    <p:extLst>
      <p:ext uri="{BB962C8B-B14F-4D97-AF65-F5344CB8AC3E}">
        <p14:creationId xmlns:p14="http://schemas.microsoft.com/office/powerpoint/2010/main" val="8883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如何利用真實情境問問題？</a:t>
            </a:r>
            <a:endParaRPr lang="en-US" altLang="zh-TW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rtl="0"/>
            <a:r>
              <a:rPr lang="zh-TW" altLang="en-US" sz="2800" dirty="0"/>
              <a:t>甚麼是真實的情境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r>
              <a:rPr lang="zh-TW" altLang="en-US" sz="2800" dirty="0"/>
              <a:t>實際發生過</a:t>
            </a:r>
          </a:p>
          <a:p>
            <a:pPr rtl="0"/>
            <a:r>
              <a:rPr lang="zh-TW" altLang="en-US" sz="2800" dirty="0"/>
              <a:t>合理的脈絡</a:t>
            </a:r>
          </a:p>
          <a:p>
            <a:pPr marL="0" indent="0" rtl="0">
              <a:buNone/>
            </a:pP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5929991" y="1828456"/>
            <a:ext cx="4489704" cy="830695"/>
          </a:xfrm>
        </p:spPr>
        <p:txBody>
          <a:bodyPr rtlCol="0">
            <a:normAutofit/>
          </a:bodyPr>
          <a:lstStyle/>
          <a:p>
            <a:pPr rtl="0"/>
            <a:r>
              <a:rPr lang="zh-TW" altLang="en-US" sz="2800" dirty="0"/>
              <a:t>挑選出好的測驗素材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015050" y="2840923"/>
            <a:ext cx="5914679" cy="3433769"/>
          </a:xfrm>
        </p:spPr>
        <p:txBody>
          <a:bodyPr rtlCol="0">
            <a:normAutofit/>
          </a:bodyPr>
          <a:lstStyle/>
          <a:p>
            <a:pPr rtl="0"/>
            <a:r>
              <a:rPr lang="zh-TW" altLang="en-US" sz="2800" dirty="0"/>
              <a:t>甚麼樣的</a:t>
            </a:r>
            <a:r>
              <a:rPr lang="zh-TW" altLang="en-US" sz="2800" b="1" dirty="0">
                <a:solidFill>
                  <a:srgbClr val="FF0000"/>
                </a:solidFill>
              </a:rPr>
              <a:t>知識</a:t>
            </a:r>
            <a:r>
              <a:rPr lang="zh-TW" altLang="en-US" sz="2800" dirty="0"/>
              <a:t>是重要的？</a:t>
            </a:r>
            <a:endParaRPr lang="en-US" altLang="zh-TW" sz="2800" dirty="0"/>
          </a:p>
          <a:p>
            <a:pPr lvl="1"/>
            <a:r>
              <a:rPr lang="zh-TW" altLang="en-US" sz="2800" dirty="0"/>
              <a:t>協助</a:t>
            </a:r>
            <a:r>
              <a:rPr lang="zh-TW" altLang="en-US" sz="2800" b="1" dirty="0">
                <a:solidFill>
                  <a:srgbClr val="0070C0"/>
                </a:solidFill>
              </a:rPr>
              <a:t>整合遷移</a:t>
            </a:r>
            <a:endParaRPr lang="en-US" altLang="zh-TW" sz="2800" b="1" dirty="0">
              <a:solidFill>
                <a:srgbClr val="0070C0"/>
              </a:solidFill>
            </a:endParaRPr>
          </a:p>
          <a:p>
            <a:pPr rtl="0"/>
            <a:r>
              <a:rPr lang="zh-TW" altLang="en-US" sz="2800" dirty="0"/>
              <a:t>甚麼樣的</a:t>
            </a:r>
            <a:r>
              <a:rPr lang="zh-TW" altLang="en-US" sz="2800" b="1" dirty="0">
                <a:solidFill>
                  <a:srgbClr val="FF0000"/>
                </a:solidFill>
              </a:rPr>
              <a:t>能力</a:t>
            </a:r>
            <a:r>
              <a:rPr lang="zh-TW" altLang="en-US" sz="2800" dirty="0"/>
              <a:t>才要考？</a:t>
            </a:r>
            <a:endParaRPr lang="en-US" altLang="zh-TW" sz="2800" dirty="0"/>
          </a:p>
          <a:p>
            <a:pPr lvl="1"/>
            <a:r>
              <a:rPr lang="zh-TW" altLang="en-US" sz="2800" dirty="0"/>
              <a:t>在其他</a:t>
            </a:r>
            <a:r>
              <a:rPr lang="zh-TW" altLang="en-US" sz="2800" b="1" dirty="0">
                <a:solidFill>
                  <a:srgbClr val="0070C0"/>
                </a:solidFill>
              </a:rPr>
              <a:t>情境</a:t>
            </a:r>
            <a:r>
              <a:rPr lang="zh-TW" altLang="en-US" sz="2800" dirty="0"/>
              <a:t>也能展現出來的能力</a:t>
            </a:r>
          </a:p>
        </p:txBody>
      </p:sp>
    </p:spTree>
    <p:extLst>
      <p:ext uri="{BB962C8B-B14F-4D97-AF65-F5344CB8AC3E}">
        <p14:creationId xmlns:p14="http://schemas.microsoft.com/office/powerpoint/2010/main" val="80099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1580DD0-C510-4C33-81C6-AFB9B0FA4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預備孩子未來的生活能力！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270E27C-6A41-4AF7-8597-4513D4BCDE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A52BFFA-A0A2-4C5C-B4F6-5F8C3F78184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B1E1AF9-882F-416B-AC86-7C00134F4B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BA7D3666-989E-48F4-85BB-868BBA1CA7B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135E1D08-9020-428B-959B-C3CB600F9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5470" y="1828456"/>
            <a:ext cx="6265011" cy="5029544"/>
          </a:xfrm>
          <a:prstGeom prst="rect">
            <a:avLst/>
          </a:prstGeom>
        </p:spPr>
      </p:pic>
      <p:sp>
        <p:nvSpPr>
          <p:cNvPr id="8" name="橢圓 7">
            <a:extLst>
              <a:ext uri="{FF2B5EF4-FFF2-40B4-BE49-F238E27FC236}">
                <a16:creationId xmlns:a16="http://schemas.microsoft.com/office/drawing/2014/main" id="{AD403110-904F-4FFF-8A6D-24002BC7659B}"/>
              </a:ext>
            </a:extLst>
          </p:cNvPr>
          <p:cNvSpPr/>
          <p:nvPr/>
        </p:nvSpPr>
        <p:spPr>
          <a:xfrm>
            <a:off x="2343150" y="1774028"/>
            <a:ext cx="6696075" cy="53721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654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17319AA-C1DD-4644-ADE8-6F4E415A4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7741536-6D79-4DEC-AA0C-C9AF5747D0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E4C3B3B-A65C-435A-A0FC-6F29B620270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07AED2A6-CB3D-4D9A-AF92-BF17CB6A6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425558B1-6BEC-475F-BC24-FF9A7FA0376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D7405E91-EBE7-49E6-9ACE-7505C38B8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9" y="0"/>
            <a:ext cx="121788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7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71D2095-1B4C-44B4-9E85-02E21AED7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1C929A2-4C29-4E92-9A18-3224D9A1BB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5CDD0C9-6A10-448B-9AC9-2BDB5192FE1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9B79383-9D71-4730-A18B-98EF7410E6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F9B91C0E-6F57-46B0-B248-92EC879DC18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F29E582B-4CD4-48B0-B05A-F0BF9DF57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45"/>
            <a:ext cx="12192000" cy="684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88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253034E-9129-43C2-AC4E-BFD45A26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D81B2CA-5462-4D4C-9AD0-2EFAC1CD42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5FAB2F2-F158-4221-A0F5-18462DCBAE1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C8980940-5935-4A03-94AB-0FF95317B6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839A84E3-AB5F-4E33-9DAF-D49DB1E19F0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41FBCACD-96DE-44E1-B976-01FEB507D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03"/>
            <a:ext cx="12192000" cy="6848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5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14A6CA-57DD-4B03-A2D4-1899066A4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F830083-7D36-490C-B009-1BC26A321C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77F95BF-54AB-408F-B885-E1D9D10AC29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E7C52AD8-B100-4598-AD17-22E6CD8852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89D1A726-E12E-4DD1-A970-1AF7D4B802A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FA4CA358-AF9B-464D-9DDB-3D5F30B68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069"/>
            <a:ext cx="12192000" cy="6825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9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BA3304C-629F-4920-9465-4D74D337F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學習評量的應用兼顧不同層面的學習表現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1508865-E61F-40BE-A04B-1A240A6A3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0160" y="1828456"/>
            <a:ext cx="9628632" cy="830695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7DF8383-C043-42F4-89A5-ABC1261FA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80159" y="2743194"/>
            <a:ext cx="9628631" cy="3433769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4B5A28A0-83E3-42C7-B7FC-56B98A732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95956"/>
            <a:ext cx="12192000" cy="432725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221E2262-2E78-4C0A-BE8B-4A0D9C7DBB59}"/>
              </a:ext>
            </a:extLst>
          </p:cNvPr>
          <p:cNvSpPr/>
          <p:nvPr/>
        </p:nvSpPr>
        <p:spPr>
          <a:xfrm>
            <a:off x="6648229" y="5786438"/>
            <a:ext cx="2474506" cy="474568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" name="直線接點 10">
            <a:extLst>
              <a:ext uri="{FF2B5EF4-FFF2-40B4-BE49-F238E27FC236}">
                <a16:creationId xmlns:a16="http://schemas.microsoft.com/office/drawing/2014/main" id="{2DD3F5D3-B8BC-4C46-9CBB-EDE16F15EC69}"/>
              </a:ext>
            </a:extLst>
          </p:cNvPr>
          <p:cNvCxnSpPr/>
          <p:nvPr/>
        </p:nvCxnSpPr>
        <p:spPr>
          <a:xfrm>
            <a:off x="382770" y="4231758"/>
            <a:ext cx="2413591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90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學習評量的應用兼顧不同層面的學習表現</a:t>
            </a:r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280160" y="2128702"/>
            <a:ext cx="6282690" cy="2233802"/>
          </a:xfrm>
        </p:spPr>
        <p:txBody>
          <a:bodyPr rtlCol="0"/>
          <a:lstStyle/>
          <a:p>
            <a:pPr rtl="0"/>
            <a:r>
              <a:rPr lang="zh-TW" altLang="en-US" dirty="0"/>
              <a:t> </a:t>
            </a:r>
            <a:r>
              <a:rPr lang="zh-TW" altLang="en-US" b="1" dirty="0">
                <a:solidFill>
                  <a:srgbClr val="0070C0"/>
                </a:solidFill>
              </a:rPr>
              <a:t>技能</a:t>
            </a:r>
            <a:r>
              <a:rPr lang="zh-TW" altLang="en-US" b="1" dirty="0"/>
              <a:t>、</a:t>
            </a:r>
            <a:r>
              <a:rPr lang="zh-TW" altLang="en-US" b="1" dirty="0">
                <a:solidFill>
                  <a:srgbClr val="0070C0"/>
                </a:solidFill>
              </a:rPr>
              <a:t>情意</a:t>
            </a:r>
            <a:r>
              <a:rPr lang="zh-TW" altLang="en-US" dirty="0"/>
              <a:t>通常被認為不好命題</a:t>
            </a:r>
            <a:endParaRPr lang="en-US" altLang="zh-TW" dirty="0"/>
          </a:p>
          <a:p>
            <a:pPr rtl="0"/>
            <a:r>
              <a:rPr lang="zh-TW" altLang="en-US" dirty="0"/>
              <a:t> </a:t>
            </a:r>
            <a:r>
              <a:rPr lang="zh-TW" altLang="en-US" b="1" dirty="0">
                <a:solidFill>
                  <a:srgbClr val="FF0000"/>
                </a:solidFill>
              </a:rPr>
              <a:t>紙筆測驗</a:t>
            </a:r>
          </a:p>
        </p:txBody>
      </p:sp>
      <p:graphicFrame>
        <p:nvGraphicFramePr>
          <p:cNvPr id="12" name="內容預留位置 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61190181"/>
              </p:ext>
            </p:extLst>
          </p:nvPr>
        </p:nvGraphicFramePr>
        <p:xfrm>
          <a:off x="1280160" y="3347927"/>
          <a:ext cx="9930765" cy="2624249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156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7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2293">
                <a:tc>
                  <a:txBody>
                    <a:bodyPr/>
                    <a:lstStyle/>
                    <a:p>
                      <a:pPr rtl="0"/>
                      <a:endParaRPr lang="zh-TW" altLang="en-US" dirty="0">
                        <a:latin typeface="Microsoft JhengHei UI" panose="020B0604030504040204" pitchFamily="34" charset="-120"/>
                        <a:ea typeface="Microsoft JhengHei UI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學習表現</a:t>
                      </a:r>
                      <a:r>
                        <a:rPr lang="en-US" altLang="zh-TW" sz="24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(</a:t>
                      </a:r>
                      <a:r>
                        <a:rPr lang="zh-TW" altLang="en-US" sz="24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測驗目標</a:t>
                      </a:r>
                      <a:r>
                        <a:rPr lang="en-US" altLang="zh-TW" sz="24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)</a:t>
                      </a:r>
                      <a:endParaRPr lang="zh-TW" altLang="en-US" sz="2400" dirty="0">
                        <a:latin typeface="Microsoft JhengHei UI" panose="020B0604030504040204" pitchFamily="34" charset="-120"/>
                        <a:ea typeface="Microsoft JhengHei UI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5978">
                <a:tc>
                  <a:txBody>
                    <a:bodyPr/>
                    <a:lstStyle/>
                    <a:p>
                      <a:pPr rtl="0"/>
                      <a:r>
                        <a:rPr lang="en-US" altLang="zh-TW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c.</a:t>
                      </a:r>
                      <a:r>
                        <a:rPr lang="zh-TW" altLang="en-US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溝通合作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0"/>
                      <a:r>
                        <a:rPr lang="zh-TW" altLang="en-US" sz="20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社</a:t>
                      </a:r>
                      <a:r>
                        <a:rPr lang="en-US" altLang="zh-TW" sz="20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3c-IV-1</a:t>
                      </a:r>
                      <a:r>
                        <a:rPr lang="zh-TW" altLang="en-US" sz="20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聆聽他人意見，</a:t>
                      </a:r>
                      <a:r>
                        <a:rPr lang="zh-TW" altLang="en-US" sz="2000" dirty="0">
                          <a:solidFill>
                            <a:srgbClr val="FF0000"/>
                          </a:solidFill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表達自我觀點</a:t>
                      </a:r>
                      <a:r>
                        <a:rPr lang="zh-TW" altLang="en-US" sz="20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，並能以</a:t>
                      </a:r>
                      <a:r>
                        <a:rPr lang="zh-TW" altLang="en-US" sz="2000" dirty="0">
                          <a:solidFill>
                            <a:srgbClr val="FF0000"/>
                          </a:solidFill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同理心與他人討論</a:t>
                      </a:r>
                      <a:r>
                        <a:rPr lang="zh-TW" altLang="en-US" sz="20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。</a:t>
                      </a:r>
                      <a:endParaRPr lang="en-US" altLang="zh-TW" sz="2000" dirty="0">
                        <a:latin typeface="Microsoft JhengHei UI" panose="020B0604030504040204" pitchFamily="34" charset="-120"/>
                        <a:ea typeface="Microsoft JhengHei UI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5978">
                <a:tc>
                  <a:txBody>
                    <a:bodyPr/>
                    <a:lstStyle/>
                    <a:p>
                      <a:pPr rtl="0"/>
                      <a:r>
                        <a:rPr lang="en-US" altLang="zh-TW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b.</a:t>
                      </a:r>
                      <a:r>
                        <a:rPr lang="zh-TW" altLang="en-US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資料蒐整與應用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zh-TW" altLang="en-US" sz="20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社</a:t>
                      </a:r>
                      <a:r>
                        <a:rPr lang="en-US" altLang="zh-TW" sz="20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3b-IV-2</a:t>
                      </a:r>
                      <a:r>
                        <a:rPr lang="zh-TW" altLang="en-US" sz="20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利用社會領域相關概念，整理並檢視所蒐集</a:t>
                      </a:r>
                      <a:r>
                        <a:rPr lang="zh-TW" altLang="en-US" sz="2000" dirty="0">
                          <a:solidFill>
                            <a:srgbClr val="FF0000"/>
                          </a:solidFill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資料的適切性</a:t>
                      </a:r>
                      <a:r>
                        <a:rPr lang="zh-TW" altLang="en-US" sz="2000" dirty="0">
                          <a:latin typeface="Microsoft JhengHei UI" panose="020B0604030504040204" pitchFamily="34" charset="-120"/>
                          <a:ea typeface="Microsoft JhengHei UI" panose="020B0604030504040204" pitchFamily="34" charset="-120"/>
                        </a:rPr>
                        <a:t> 。</a:t>
                      </a:r>
                      <a:endParaRPr lang="en-US" altLang="zh-TW" sz="2000" dirty="0">
                        <a:latin typeface="Microsoft JhengHei UI" panose="020B0604030504040204" pitchFamily="34" charset="-120"/>
                        <a:ea typeface="Microsoft JhengHei UI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07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BAEA4DC-A29D-41B6-A79E-50CC78A93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素養命題流程圖</a:t>
            </a:r>
          </a:p>
        </p:txBody>
      </p:sp>
      <p:graphicFrame>
        <p:nvGraphicFramePr>
          <p:cNvPr id="3" name="資料庫圖表 2">
            <a:extLst>
              <a:ext uri="{FF2B5EF4-FFF2-40B4-BE49-F238E27FC236}">
                <a16:creationId xmlns:a16="http://schemas.microsoft.com/office/drawing/2014/main" id="{848F7B5B-B464-445C-B6CF-4BC535ABF4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6811308"/>
              </p:ext>
            </p:extLst>
          </p:nvPr>
        </p:nvGraphicFramePr>
        <p:xfrm>
          <a:off x="-752476" y="1828456"/>
          <a:ext cx="6773427" cy="522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字方塊 4">
            <a:extLst>
              <a:ext uri="{FF2B5EF4-FFF2-40B4-BE49-F238E27FC236}">
                <a16:creationId xmlns:a16="http://schemas.microsoft.com/office/drawing/2014/main" id="{D3DF6001-46F4-4421-BEE3-5CD84F1B2AFB}"/>
              </a:ext>
            </a:extLst>
          </p:cNvPr>
          <p:cNvSpPr txBox="1"/>
          <p:nvPr/>
        </p:nvSpPr>
        <p:spPr>
          <a:xfrm>
            <a:off x="6094476" y="4777785"/>
            <a:ext cx="6057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3200" dirty="0">
                <a:solidFill>
                  <a:srgbClr val="00B05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評量目標：核心問題</a:t>
            </a:r>
            <a:r>
              <a:rPr lang="en-US" altLang="zh-TW" sz="3200" dirty="0">
                <a:solidFill>
                  <a:srgbClr val="00B05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(</a:t>
            </a:r>
            <a:r>
              <a:rPr lang="zh-TW" altLang="en-US" sz="3200" dirty="0">
                <a:solidFill>
                  <a:srgbClr val="00B05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探究問題</a:t>
            </a:r>
            <a:r>
              <a:rPr lang="en-US" altLang="zh-TW" sz="3200" dirty="0">
                <a:solidFill>
                  <a:srgbClr val="00B05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)</a:t>
            </a:r>
            <a:endParaRPr lang="zh-TW" altLang="en-US" sz="3200" dirty="0">
              <a:solidFill>
                <a:srgbClr val="00B05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25F5C1F7-7E12-4C59-B60C-DA5F0795F8E9}"/>
              </a:ext>
            </a:extLst>
          </p:cNvPr>
          <p:cNvSpPr txBox="1"/>
          <p:nvPr/>
        </p:nvSpPr>
        <p:spPr>
          <a:xfrm>
            <a:off x="4773177" y="2502838"/>
            <a:ext cx="7180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3200" dirty="0">
                <a:solidFill>
                  <a:srgbClr val="0070C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領鋼學習目標：學習內容＋學習表現</a:t>
            </a:r>
          </a:p>
        </p:txBody>
      </p:sp>
    </p:spTree>
    <p:extLst>
      <p:ext uri="{BB962C8B-B14F-4D97-AF65-F5344CB8AC3E}">
        <p14:creationId xmlns:p14="http://schemas.microsoft.com/office/powerpoint/2010/main" val="424456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949CDA0-29AF-458B-B345-57836F0F1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什麼是核心問題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271B7D8-FCC5-44A8-A9FB-2BFD1E8350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6938807" cy="830695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0070C0"/>
                </a:solidFill>
              </a:rPr>
              <a:t>社會領域的核心問題舉例：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8CC4BBA-2C0B-40A4-BF3F-DF4BCF76CA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80159" y="2743194"/>
            <a:ext cx="8767607" cy="3433769"/>
          </a:xfrm>
        </p:spPr>
        <p:txBody>
          <a:bodyPr>
            <a:noAutofit/>
          </a:bodyPr>
          <a:lstStyle/>
          <a:p>
            <a:r>
              <a:rPr lang="zh-TW" altLang="en-US" sz="2800" dirty="0"/>
              <a:t>這是</a:t>
            </a:r>
            <a:r>
              <a:rPr lang="zh-TW" altLang="en-US" sz="2800" b="1" dirty="0">
                <a:solidFill>
                  <a:srgbClr val="FF0000"/>
                </a:solidFill>
              </a:rPr>
              <a:t>誰的「故事」</a:t>
            </a:r>
            <a:r>
              <a:rPr lang="en-US" altLang="zh-TW" sz="2800" dirty="0"/>
              <a:t>?</a:t>
            </a:r>
          </a:p>
          <a:p>
            <a:r>
              <a:rPr lang="zh-TW" altLang="en-US" sz="2800" dirty="0"/>
              <a:t>我們如何知道</a:t>
            </a:r>
            <a:r>
              <a:rPr lang="zh-TW" altLang="en-US" sz="2800" b="1" dirty="0">
                <a:solidFill>
                  <a:srgbClr val="FF0000"/>
                </a:solidFill>
              </a:rPr>
              <a:t>過去究竟真的發生什麼事</a:t>
            </a:r>
            <a:r>
              <a:rPr lang="en-US" altLang="zh-TW" sz="2800" dirty="0"/>
              <a:t>?</a:t>
            </a:r>
          </a:p>
          <a:p>
            <a:r>
              <a:rPr lang="zh-TW" altLang="en-US" sz="2800" dirty="0"/>
              <a:t>政府應該</a:t>
            </a:r>
            <a:r>
              <a:rPr lang="zh-TW" altLang="en-US" sz="2800" b="1" dirty="0">
                <a:solidFill>
                  <a:srgbClr val="FF0000"/>
                </a:solidFill>
              </a:rPr>
              <a:t>如何在個人權利和大眾福祉之間取得平衡</a:t>
            </a:r>
            <a:r>
              <a:rPr lang="en-US" altLang="zh-TW" sz="2800" dirty="0"/>
              <a:t>?</a:t>
            </a:r>
          </a:p>
          <a:p>
            <a:r>
              <a:rPr lang="zh-TW" altLang="en-US" sz="2800" dirty="0"/>
              <a:t>人們</a:t>
            </a:r>
            <a:r>
              <a:rPr lang="zh-TW" altLang="en-US" sz="2800" b="1" dirty="0">
                <a:solidFill>
                  <a:srgbClr val="FF0000"/>
                </a:solidFill>
              </a:rPr>
              <a:t>為什麼遷移</a:t>
            </a:r>
            <a:r>
              <a:rPr lang="en-US" altLang="zh-TW" sz="2800" dirty="0"/>
              <a:t>?</a:t>
            </a:r>
            <a:r>
              <a:rPr lang="zh-TW" altLang="en-US" sz="2800" b="1" dirty="0">
                <a:solidFill>
                  <a:srgbClr val="FF0000"/>
                </a:solidFill>
              </a:rPr>
              <a:t>為什麼那個會在那裏</a:t>
            </a:r>
            <a:r>
              <a:rPr lang="en-US" altLang="zh-TW" sz="2800" dirty="0"/>
              <a:t>?</a:t>
            </a:r>
          </a:p>
          <a:p>
            <a:r>
              <a:rPr lang="zh-TW" altLang="en-US" sz="2800" dirty="0"/>
              <a:t>什麼事值得奮鬥的</a:t>
            </a:r>
            <a:r>
              <a:rPr lang="en-US" altLang="zh-TW" sz="2800" dirty="0"/>
              <a:t>?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35141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323F223-468D-4438-A820-1C5AB9849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核心問題的特徵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38C0F32-05CD-4683-A5E4-2115FFA0F6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80159" y="2222206"/>
            <a:ext cx="8395469" cy="3954758"/>
          </a:xfrm>
        </p:spPr>
        <p:txBody>
          <a:bodyPr>
            <a:noAutofit/>
          </a:bodyPr>
          <a:lstStyle/>
          <a:p>
            <a:r>
              <a:rPr lang="en-US" altLang="zh-TW" sz="2400" dirty="0"/>
              <a:t>1. </a:t>
            </a:r>
            <a:r>
              <a:rPr lang="zh-TW" altLang="en-US" sz="2400" b="1" dirty="0">
                <a:solidFill>
                  <a:srgbClr val="FF0000"/>
                </a:solidFill>
              </a:rPr>
              <a:t>是開放的</a:t>
            </a:r>
            <a:r>
              <a:rPr lang="zh-TW" altLang="en-US" sz="2400" dirty="0"/>
              <a:t>：不會只有單一的、正確的答案。</a:t>
            </a:r>
            <a:endParaRPr lang="en-US" altLang="zh-TW" sz="2400" dirty="0"/>
          </a:p>
          <a:p>
            <a:r>
              <a:rPr lang="en-US" altLang="zh-TW" sz="2400" dirty="0"/>
              <a:t>2. </a:t>
            </a:r>
            <a:r>
              <a:rPr lang="zh-TW" altLang="en-US" sz="2400" dirty="0"/>
              <a:t>能夠</a:t>
            </a:r>
            <a:r>
              <a:rPr lang="zh-TW" altLang="en-US" sz="2400" b="1" dirty="0">
                <a:solidFill>
                  <a:srgbClr val="FF0000"/>
                </a:solidFill>
              </a:rPr>
              <a:t>刺激思考</a:t>
            </a:r>
            <a:r>
              <a:rPr lang="zh-TW" altLang="en-US" sz="2400" dirty="0"/>
              <a:t>和</a:t>
            </a:r>
            <a:r>
              <a:rPr lang="zh-TW" altLang="en-US" sz="2400" b="1" dirty="0">
                <a:solidFill>
                  <a:srgbClr val="FF0000"/>
                </a:solidFill>
              </a:rPr>
              <a:t>挑戰心智</a:t>
            </a:r>
            <a:r>
              <a:rPr lang="zh-TW" altLang="en-US" sz="2400" dirty="0"/>
              <a:t>：會引發討論和辯論。</a:t>
            </a:r>
            <a:endParaRPr lang="en-US" altLang="zh-TW" sz="2400" dirty="0"/>
          </a:p>
          <a:p>
            <a:r>
              <a:rPr lang="en-US" altLang="zh-TW" sz="2400" dirty="0"/>
              <a:t>3. </a:t>
            </a:r>
            <a:r>
              <a:rPr lang="zh-TW" altLang="en-US" sz="2400" dirty="0"/>
              <a:t>需要</a:t>
            </a:r>
            <a:r>
              <a:rPr lang="zh-TW" altLang="en-US" sz="2400" b="1" dirty="0">
                <a:solidFill>
                  <a:srgbClr val="FF0000"/>
                </a:solidFill>
              </a:rPr>
              <a:t>高層次的思考</a:t>
            </a:r>
            <a:r>
              <a:rPr lang="zh-TW" altLang="en-US" sz="2400" dirty="0"/>
              <a:t>：分析、推論、預測、評價。</a:t>
            </a:r>
            <a:endParaRPr lang="en-US" altLang="zh-TW" sz="2400" dirty="0"/>
          </a:p>
          <a:p>
            <a:r>
              <a:rPr lang="en-US" altLang="zh-TW" sz="2400" dirty="0"/>
              <a:t>4. </a:t>
            </a:r>
            <a:r>
              <a:rPr lang="zh-TW" altLang="en-US" sz="2400" dirty="0"/>
              <a:t>學科領域裡</a:t>
            </a:r>
            <a:r>
              <a:rPr lang="zh-TW" altLang="en-US" sz="2400" b="1" dirty="0">
                <a:solidFill>
                  <a:srgbClr val="FF0000"/>
                </a:solidFill>
              </a:rPr>
              <a:t>很重要</a:t>
            </a:r>
            <a:r>
              <a:rPr lang="zh-TW" altLang="en-US" sz="2400" dirty="0"/>
              <a:t>、</a:t>
            </a:r>
            <a:r>
              <a:rPr lang="zh-TW" altLang="en-US" sz="2400" b="1" dirty="0">
                <a:solidFill>
                  <a:srgbClr val="FF0000"/>
                </a:solidFill>
              </a:rPr>
              <a:t>可遷移應用</a:t>
            </a:r>
            <a:r>
              <a:rPr lang="zh-TW" altLang="en-US" sz="2400" dirty="0"/>
              <a:t>的想法。</a:t>
            </a:r>
            <a:endParaRPr lang="en-US" altLang="zh-TW" sz="2400" dirty="0"/>
          </a:p>
          <a:p>
            <a:r>
              <a:rPr lang="en-US" altLang="zh-TW" sz="2400" dirty="0"/>
              <a:t>5. </a:t>
            </a:r>
            <a:r>
              <a:rPr lang="zh-TW" altLang="en-US" sz="2400" b="1" dirty="0">
                <a:solidFill>
                  <a:srgbClr val="FF0000"/>
                </a:solidFill>
              </a:rPr>
              <a:t>引發另外的問題</a:t>
            </a:r>
            <a:r>
              <a:rPr lang="zh-TW" altLang="en-US" sz="2400" dirty="0"/>
              <a:t>，並更進一步</a:t>
            </a:r>
            <a:r>
              <a:rPr lang="zh-TW" altLang="en-US" sz="2400" b="1" dirty="0">
                <a:solidFill>
                  <a:srgbClr val="FF0000"/>
                </a:solidFill>
              </a:rPr>
              <a:t>探究</a:t>
            </a:r>
            <a:r>
              <a:rPr lang="zh-TW" altLang="en-US" sz="2400" dirty="0"/>
              <a:t>。</a:t>
            </a:r>
            <a:endParaRPr lang="en-US" altLang="zh-TW" sz="2400" dirty="0"/>
          </a:p>
          <a:p>
            <a:r>
              <a:rPr lang="en-US" altLang="zh-TW" sz="2400" dirty="0"/>
              <a:t>6. </a:t>
            </a:r>
            <a:r>
              <a:rPr lang="zh-TW" altLang="en-US" sz="2400" b="1" dirty="0">
                <a:solidFill>
                  <a:srgbClr val="FF0000"/>
                </a:solidFill>
              </a:rPr>
              <a:t>要求支持證據和正當理由</a:t>
            </a:r>
            <a:r>
              <a:rPr lang="zh-TW" altLang="en-US" sz="2400" dirty="0"/>
              <a:t>，而非只給答案。</a:t>
            </a:r>
            <a:endParaRPr lang="en-US" altLang="zh-TW" sz="2400" dirty="0"/>
          </a:p>
          <a:p>
            <a:r>
              <a:rPr lang="en-US" altLang="zh-TW" sz="2400" dirty="0"/>
              <a:t>7. </a:t>
            </a:r>
            <a:r>
              <a:rPr lang="zh-TW" altLang="en-US" sz="2400" dirty="0"/>
              <a:t>隨著學習發展的時間</a:t>
            </a:r>
            <a:r>
              <a:rPr lang="zh-TW" altLang="en-US" sz="2400" b="1" dirty="0">
                <a:solidFill>
                  <a:srgbClr val="FF0000"/>
                </a:solidFill>
              </a:rPr>
              <a:t>重複出現</a:t>
            </a:r>
            <a:r>
              <a:rPr lang="zh-TW" altLang="en-US" sz="24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2316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32D52E6-3A1C-4FE9-AF4E-2F8AA6EE8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十二年國民基本教育課程綱要－社會學習領鋼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EE071AE-C94C-4E61-8D15-07E60F64B4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/>
              <a:t>學習內容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29D3BEA-AAB5-4F34-AF97-1CB7DF49AC8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</a:rPr>
              <a:t>你的問題</a:t>
            </a:r>
            <a:r>
              <a:rPr lang="zh-TW" altLang="en-US" sz="2400" dirty="0"/>
              <a:t>背後到底具備甚麼樣的</a:t>
            </a:r>
            <a:r>
              <a:rPr lang="zh-TW" altLang="en-US" sz="2400" b="1" dirty="0">
                <a:solidFill>
                  <a:srgbClr val="0070C0"/>
                </a:solidFill>
              </a:rPr>
              <a:t>知識</a:t>
            </a:r>
            <a:r>
              <a:rPr lang="zh-TW" altLang="en-US" sz="2400" dirty="0"/>
              <a:t>才能夠解決這個問題呢？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C3676886-C2B7-4A4F-A1E2-D8E97B2F81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/>
              <a:t>學習表現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F6D4851F-ACD7-40AA-B722-4AFB2EAA027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</a:rPr>
              <a:t>你的問題</a:t>
            </a:r>
            <a:r>
              <a:rPr lang="zh-TW" altLang="en-US" sz="2400" dirty="0"/>
              <a:t>背後到底具備甚麼樣的</a:t>
            </a:r>
            <a:r>
              <a:rPr lang="zh-TW" altLang="en-US" sz="2400" b="1" dirty="0">
                <a:solidFill>
                  <a:srgbClr val="0070C0"/>
                </a:solidFill>
              </a:rPr>
              <a:t>能力</a:t>
            </a:r>
            <a:r>
              <a:rPr lang="zh-TW" altLang="en-US" sz="2400" dirty="0"/>
              <a:t>才能夠解決這個問題呢？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A10A889-EAEE-4C73-9BCA-E6CAC134FC93}"/>
              </a:ext>
            </a:extLst>
          </p:cNvPr>
          <p:cNvSpPr/>
          <p:nvPr/>
        </p:nvSpPr>
        <p:spPr>
          <a:xfrm>
            <a:off x="1629537" y="4783932"/>
            <a:ext cx="1895475" cy="103822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知識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1C36555-1131-414C-A931-E2C5545C3732}"/>
              </a:ext>
            </a:extLst>
          </p:cNvPr>
          <p:cNvSpPr/>
          <p:nvPr/>
        </p:nvSpPr>
        <p:spPr>
          <a:xfrm>
            <a:off x="7419974" y="4783932"/>
            <a:ext cx="1895475" cy="103822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能力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540E9DB1-6DDC-4963-9892-E63D469242B4}"/>
              </a:ext>
            </a:extLst>
          </p:cNvPr>
          <p:cNvSpPr txBox="1"/>
          <p:nvPr/>
        </p:nvSpPr>
        <p:spPr>
          <a:xfrm>
            <a:off x="5053202" y="4460078"/>
            <a:ext cx="10660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9600" dirty="0"/>
              <a:t>+</a:t>
            </a:r>
            <a:endParaRPr lang="zh-TW" altLang="en-US" sz="9600" dirty="0"/>
          </a:p>
        </p:txBody>
      </p:sp>
    </p:spTree>
    <p:extLst>
      <p:ext uri="{BB962C8B-B14F-4D97-AF65-F5344CB8AC3E}">
        <p14:creationId xmlns:p14="http://schemas.microsoft.com/office/powerpoint/2010/main" val="278817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E50ADB-CE6D-4385-9B55-6EAAD06D2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素養導向評量的指標</a:t>
            </a:r>
            <a:r>
              <a:rPr lang="en-US" altLang="zh-TW" dirty="0"/>
              <a:t>(</a:t>
            </a:r>
            <a:r>
              <a:rPr lang="zh-TW" altLang="en-US" dirty="0"/>
              <a:t>一</a:t>
            </a:r>
            <a:r>
              <a:rPr lang="en-US" altLang="zh-TW" dirty="0"/>
              <a:t>)</a:t>
            </a:r>
            <a:r>
              <a:rPr lang="zh-TW" altLang="en-US" dirty="0"/>
              <a:t>：</a:t>
            </a:r>
            <a:r>
              <a:rPr lang="zh-TW" altLang="en-US" b="1" dirty="0"/>
              <a:t>情境化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997F6DD-6065-4B58-A2C4-2E684EFD5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7225665" cy="830695"/>
          </a:xfrm>
        </p:spPr>
        <p:txBody>
          <a:bodyPr/>
          <a:lstStyle/>
          <a:p>
            <a:r>
              <a:rPr lang="en-US" altLang="zh-TW" dirty="0"/>
              <a:t>(</a:t>
            </a:r>
            <a:r>
              <a:rPr lang="zh-TW" altLang="en-US" dirty="0"/>
              <a:t>一</a:t>
            </a:r>
            <a:r>
              <a:rPr lang="en-US" altLang="zh-TW" dirty="0"/>
              <a:t>)</a:t>
            </a:r>
            <a:r>
              <a:rPr lang="zh-TW" altLang="en-US" dirty="0"/>
              <a:t>情境化的目的：「問」題與生活相結合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69A2611-9868-484E-8F7B-0D36239C5A5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sz="2600" dirty="0">
                <a:solidFill>
                  <a:srgbClr val="FF0000"/>
                </a:solidFill>
              </a:rPr>
              <a:t>非情境化試題</a:t>
            </a:r>
            <a:r>
              <a:rPr lang="zh-TW" altLang="en-US" sz="2600" dirty="0"/>
              <a:t>：</a:t>
            </a:r>
            <a:endParaRPr lang="en-US" altLang="zh-TW" sz="2600" dirty="0"/>
          </a:p>
          <a:p>
            <a:pPr marL="0" indent="0">
              <a:buNone/>
            </a:pPr>
            <a:r>
              <a:rPr lang="zh-TW" altLang="en-US" b="1" dirty="0"/>
              <a:t>中國哪個自治區的居民，目前產業活動仍以牧業為主，牧業的年總產值高於農業？</a:t>
            </a:r>
            <a:endParaRPr lang="en-US" altLang="zh-TW" b="1" dirty="0"/>
          </a:p>
          <a:p>
            <a:pPr marL="0" indent="0">
              <a:buNone/>
            </a:pPr>
            <a:r>
              <a:rPr lang="en-US" altLang="zh-TW" dirty="0"/>
              <a:t>(A)</a:t>
            </a:r>
            <a:r>
              <a:rPr lang="zh-TW" altLang="en-US" dirty="0"/>
              <a:t>西藏自治區</a:t>
            </a:r>
            <a:endParaRPr lang="en-US" altLang="zh-TW" dirty="0"/>
          </a:p>
          <a:p>
            <a:pPr marL="0" indent="0">
              <a:buNone/>
            </a:pPr>
            <a:r>
              <a:rPr lang="en-US" altLang="zh-TW" dirty="0"/>
              <a:t>(B)</a:t>
            </a:r>
            <a:r>
              <a:rPr lang="zh-TW" altLang="en-US" dirty="0"/>
              <a:t>內蒙古自治區</a:t>
            </a:r>
            <a:endParaRPr lang="en-US" altLang="zh-TW" dirty="0"/>
          </a:p>
          <a:p>
            <a:pPr marL="0" indent="0">
              <a:buNone/>
            </a:pPr>
            <a:r>
              <a:rPr lang="en-US" altLang="zh-TW" dirty="0"/>
              <a:t>(C)</a:t>
            </a:r>
            <a:r>
              <a:rPr lang="zh-TW" altLang="en-US" dirty="0"/>
              <a:t>寧夏回族自治區</a:t>
            </a:r>
            <a:endParaRPr lang="en-US" altLang="zh-TW" dirty="0"/>
          </a:p>
          <a:p>
            <a:pPr marL="0" indent="0">
              <a:buNone/>
            </a:pPr>
            <a:r>
              <a:rPr lang="en-US" altLang="zh-TW" dirty="0"/>
              <a:t>(D)</a:t>
            </a:r>
            <a:r>
              <a:rPr lang="zh-TW" altLang="en-US" dirty="0"/>
              <a:t>新疆維吾爾自治區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AFD7EFB-87FF-49F7-B284-9F6588A7EE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22138" y="2670352"/>
            <a:ext cx="4489704" cy="3433769"/>
          </a:xfrm>
        </p:spPr>
        <p:txBody>
          <a:bodyPr/>
          <a:lstStyle/>
          <a:p>
            <a:r>
              <a:rPr lang="zh-TW" altLang="en-US" sz="2400" dirty="0">
                <a:solidFill>
                  <a:srgbClr val="FF0000"/>
                </a:solidFill>
              </a:rPr>
              <a:t>情境化試題</a:t>
            </a:r>
            <a:endParaRPr lang="en-US" altLang="zh-TW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TW" altLang="en-US" sz="2000" b="1" dirty="0"/>
              <a:t>中國哪個行政區的居民，目前產業活動仍以右圖中的產業為主？</a:t>
            </a:r>
            <a:endParaRPr lang="en-US" altLang="zh-TW" sz="2000" b="1" dirty="0"/>
          </a:p>
          <a:p>
            <a:pPr marL="0" indent="0">
              <a:buNone/>
            </a:pPr>
            <a:r>
              <a:rPr lang="en-US" altLang="zh-TW" sz="2000" dirty="0"/>
              <a:t>(A)</a:t>
            </a:r>
            <a:r>
              <a:rPr lang="zh-TW" altLang="en-US" sz="2000" dirty="0"/>
              <a:t>上海市</a:t>
            </a:r>
            <a:endParaRPr lang="en-US" altLang="zh-TW" sz="2000" dirty="0"/>
          </a:p>
          <a:p>
            <a:pPr marL="0" indent="0">
              <a:buNone/>
            </a:pPr>
            <a:r>
              <a:rPr lang="en-US" altLang="zh-TW" sz="2000" dirty="0"/>
              <a:t>(B)</a:t>
            </a:r>
            <a:r>
              <a:rPr lang="zh-TW" altLang="en-US" sz="2000" dirty="0"/>
              <a:t>福建省</a:t>
            </a:r>
            <a:endParaRPr lang="en-US" altLang="zh-TW" sz="2000" dirty="0"/>
          </a:p>
          <a:p>
            <a:pPr marL="0" indent="0">
              <a:buNone/>
            </a:pPr>
            <a:r>
              <a:rPr lang="en-US" altLang="zh-TW" sz="2000" dirty="0"/>
              <a:t>(C)</a:t>
            </a:r>
            <a:r>
              <a:rPr lang="zh-TW" altLang="en-US" sz="2000" dirty="0"/>
              <a:t>內蒙古自治區</a:t>
            </a:r>
            <a:endParaRPr lang="en-US" altLang="zh-TW" sz="2000" dirty="0"/>
          </a:p>
          <a:p>
            <a:pPr marL="0" indent="0">
              <a:buNone/>
            </a:pPr>
            <a:r>
              <a:rPr lang="en-US" altLang="zh-TW" sz="2000" dirty="0"/>
              <a:t>(D)</a:t>
            </a:r>
            <a:r>
              <a:rPr lang="zh-TW" altLang="en-US" sz="2000" dirty="0"/>
              <a:t>寧夏回族自治區</a:t>
            </a:r>
          </a:p>
          <a:p>
            <a:pPr marL="0" indent="0">
              <a:buNone/>
            </a:pPr>
            <a:endParaRPr lang="en-US" altLang="zh-TW" sz="2000" dirty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BC51CC8A-FAB5-4EFB-B87C-1EDBC80CDB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0650" y="4016349"/>
            <a:ext cx="3095625" cy="193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8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E50ADB-CE6D-4385-9B55-6EAAD06D2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素養導向評量的指標</a:t>
            </a:r>
            <a:r>
              <a:rPr lang="en-US" altLang="zh-TW" dirty="0"/>
              <a:t>(</a:t>
            </a:r>
            <a:r>
              <a:rPr lang="zh-TW" altLang="en-US" dirty="0"/>
              <a:t>一</a:t>
            </a:r>
            <a:r>
              <a:rPr lang="en-US" altLang="zh-TW" dirty="0"/>
              <a:t>)</a:t>
            </a:r>
            <a:r>
              <a:rPr lang="zh-TW" altLang="en-US" dirty="0"/>
              <a:t>：</a:t>
            </a:r>
            <a:r>
              <a:rPr lang="zh-TW" altLang="en-US" b="1" dirty="0"/>
              <a:t>情境化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997F6DD-6065-4B58-A2C4-2E684EFD5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7225665" cy="830695"/>
          </a:xfrm>
        </p:spPr>
        <p:txBody>
          <a:bodyPr/>
          <a:lstStyle/>
          <a:p>
            <a:r>
              <a:rPr lang="en-US" altLang="zh-TW" dirty="0"/>
              <a:t>(</a:t>
            </a:r>
            <a:r>
              <a:rPr lang="zh-TW" altLang="en-US" dirty="0"/>
              <a:t>二</a:t>
            </a:r>
            <a:r>
              <a:rPr lang="en-US" altLang="zh-TW" dirty="0"/>
              <a:t>)</a:t>
            </a:r>
            <a:r>
              <a:rPr lang="zh-TW" altLang="en-US" dirty="0"/>
              <a:t>情境的分類：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69A2611-9868-484E-8F7B-0D36239C5A5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b="1" dirty="0">
                <a:solidFill>
                  <a:srgbClr val="0070C0"/>
                </a:solidFill>
              </a:rPr>
              <a:t>1. </a:t>
            </a:r>
            <a:r>
              <a:rPr lang="zh-TW" altLang="en-US" b="1" dirty="0">
                <a:solidFill>
                  <a:srgbClr val="0070C0"/>
                </a:solidFill>
              </a:rPr>
              <a:t>日常生活情境</a:t>
            </a:r>
            <a:endParaRPr lang="en-US" altLang="zh-TW" b="1" dirty="0">
              <a:solidFill>
                <a:srgbClr val="0070C0"/>
              </a:solidFill>
            </a:endParaRPr>
          </a:p>
          <a:p>
            <a:r>
              <a:rPr lang="zh-TW" altLang="en-US" dirty="0">
                <a:solidFill>
                  <a:srgbClr val="00B050"/>
                </a:solidFill>
              </a:rPr>
              <a:t>歷</a:t>
            </a:r>
            <a:r>
              <a:rPr lang="en-US" altLang="zh-TW" dirty="0">
                <a:solidFill>
                  <a:srgbClr val="00B050"/>
                </a:solidFill>
              </a:rPr>
              <a:t>Cb-IV-2 </a:t>
            </a:r>
            <a:r>
              <a:rPr lang="zh-TW" altLang="en-US" dirty="0">
                <a:solidFill>
                  <a:srgbClr val="00B050"/>
                </a:solidFill>
              </a:rPr>
              <a:t>漢人社會的活動。</a:t>
            </a:r>
            <a:endParaRPr lang="en-US" altLang="zh-TW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zh-TW" altLang="en-US" dirty="0"/>
              <a:t>右圖為臺灣某地天主堂活動的照片，該照片可以說明臺灣何種宗教特色？</a:t>
            </a:r>
            <a:endParaRPr lang="en-US" altLang="zh-TW" dirty="0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AFD7EFB-87FF-49F7-B284-9F6588A7EE4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C279A3B-D066-4714-A1C0-26C8F2857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8915" y="3366755"/>
            <a:ext cx="4210050" cy="281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58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E50ADB-CE6D-4385-9B55-6EAAD06D2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素養導向評量的指標</a:t>
            </a:r>
            <a:r>
              <a:rPr lang="en-US" altLang="zh-TW" dirty="0"/>
              <a:t>(</a:t>
            </a:r>
            <a:r>
              <a:rPr lang="zh-TW" altLang="en-US" dirty="0"/>
              <a:t>一</a:t>
            </a:r>
            <a:r>
              <a:rPr lang="en-US" altLang="zh-TW" dirty="0"/>
              <a:t>)</a:t>
            </a:r>
            <a:r>
              <a:rPr lang="zh-TW" altLang="en-US" dirty="0"/>
              <a:t>：</a:t>
            </a:r>
            <a:r>
              <a:rPr lang="zh-TW" altLang="en-US" b="1" dirty="0"/>
              <a:t>情境化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997F6DD-6065-4B58-A2C4-2E684EFD5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7225665" cy="830695"/>
          </a:xfrm>
        </p:spPr>
        <p:txBody>
          <a:bodyPr/>
          <a:lstStyle/>
          <a:p>
            <a:r>
              <a:rPr lang="en-US" altLang="zh-TW" dirty="0"/>
              <a:t>(</a:t>
            </a:r>
            <a:r>
              <a:rPr lang="zh-TW" altLang="en-US" dirty="0"/>
              <a:t>二</a:t>
            </a:r>
            <a:r>
              <a:rPr lang="en-US" altLang="zh-TW" dirty="0"/>
              <a:t>)</a:t>
            </a:r>
            <a:r>
              <a:rPr lang="zh-TW" altLang="en-US" dirty="0"/>
              <a:t>情境的分類：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69A2611-9868-484E-8F7B-0D36239C5A5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b="1" dirty="0">
                <a:solidFill>
                  <a:srgbClr val="0070C0"/>
                </a:solidFill>
              </a:rPr>
              <a:t>2. </a:t>
            </a:r>
            <a:r>
              <a:rPr lang="zh-TW" altLang="en-US" b="1" dirty="0">
                <a:solidFill>
                  <a:srgbClr val="0070C0"/>
                </a:solidFill>
              </a:rPr>
              <a:t>學術探究情境</a:t>
            </a:r>
            <a:endParaRPr lang="en-US" altLang="zh-TW" b="1" dirty="0">
              <a:solidFill>
                <a:srgbClr val="0070C0"/>
              </a:solidFill>
            </a:endParaRPr>
          </a:p>
          <a:p>
            <a:r>
              <a:rPr lang="zh-TW" altLang="en-US" dirty="0">
                <a:solidFill>
                  <a:srgbClr val="00B050"/>
                </a:solidFill>
              </a:rPr>
              <a:t>地</a:t>
            </a:r>
            <a:r>
              <a:rPr lang="en-US" altLang="zh-TW" dirty="0">
                <a:solidFill>
                  <a:srgbClr val="00B050"/>
                </a:solidFill>
              </a:rPr>
              <a:t>Bc-IV-2 </a:t>
            </a:r>
            <a:r>
              <a:rPr lang="zh-TW" altLang="en-US" dirty="0">
                <a:solidFill>
                  <a:srgbClr val="00B050"/>
                </a:solidFill>
              </a:rPr>
              <a:t>全球氣候變遷的衝擊</a:t>
            </a:r>
            <a:endParaRPr lang="en-US" altLang="zh-TW" dirty="0">
              <a:solidFill>
                <a:srgbClr val="00B050"/>
              </a:solidFill>
            </a:endParaRP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AFD7EFB-87FF-49F7-B284-9F6588A7EE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280159" y="4103600"/>
            <a:ext cx="10343770" cy="1673313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/>
              <a:t>調查顯示：「</a:t>
            </a:r>
            <a:r>
              <a:rPr lang="en-US" altLang="zh-TW" dirty="0"/>
              <a:t>1971-1999</a:t>
            </a:r>
            <a:r>
              <a:rPr lang="zh-TW" altLang="en-US" dirty="0"/>
              <a:t>年，美國東部櫻花開花日期提前</a:t>
            </a:r>
            <a:r>
              <a:rPr lang="en-US" altLang="zh-TW" dirty="0"/>
              <a:t>7</a:t>
            </a:r>
            <a:r>
              <a:rPr lang="zh-TW" altLang="en-US" dirty="0"/>
              <a:t>天；</a:t>
            </a:r>
            <a:r>
              <a:rPr lang="en-US" altLang="zh-TW" dirty="0"/>
              <a:t>1959-1999</a:t>
            </a:r>
            <a:r>
              <a:rPr lang="zh-TW" altLang="en-US" dirty="0"/>
              <a:t>年，歐洲秋季樹葉變色的日期延遲</a:t>
            </a:r>
            <a:r>
              <a:rPr lang="en-US" altLang="zh-TW" dirty="0"/>
              <a:t>4.8</a:t>
            </a:r>
            <a:r>
              <a:rPr lang="zh-TW" altLang="en-US" dirty="0"/>
              <a:t>天；</a:t>
            </a:r>
            <a:r>
              <a:rPr lang="en-US" altLang="zh-TW" dirty="0"/>
              <a:t>1954-1981</a:t>
            </a:r>
            <a:r>
              <a:rPr lang="zh-TW" altLang="en-US" dirty="0"/>
              <a:t>年，中國雲南西南部山區的霧日減少</a:t>
            </a:r>
            <a:r>
              <a:rPr lang="en-US" altLang="zh-TW" dirty="0"/>
              <a:t>75</a:t>
            </a:r>
            <a:r>
              <a:rPr lang="zh-TW" altLang="en-US" dirty="0"/>
              <a:t>天。」下列何者最適合用來解釋引文所述的現象？</a:t>
            </a:r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4760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E50ADB-CE6D-4385-9B55-6EAAD06D2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素養導向評量的指標</a:t>
            </a:r>
            <a:r>
              <a:rPr lang="en-US" altLang="zh-TW" dirty="0"/>
              <a:t>(</a:t>
            </a:r>
            <a:r>
              <a:rPr lang="zh-TW" altLang="en-US" dirty="0"/>
              <a:t>一</a:t>
            </a:r>
            <a:r>
              <a:rPr lang="en-US" altLang="zh-TW" dirty="0"/>
              <a:t>)</a:t>
            </a:r>
            <a:r>
              <a:rPr lang="zh-TW" altLang="en-US" dirty="0"/>
              <a:t>：</a:t>
            </a:r>
            <a:r>
              <a:rPr lang="zh-TW" altLang="en-US" b="1" dirty="0"/>
              <a:t>情境化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997F6DD-6065-4B58-A2C4-2E684EFD5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7225665" cy="830695"/>
          </a:xfrm>
        </p:spPr>
        <p:txBody>
          <a:bodyPr/>
          <a:lstStyle/>
          <a:p>
            <a:r>
              <a:rPr lang="en-US" altLang="zh-TW" dirty="0"/>
              <a:t>(</a:t>
            </a:r>
            <a:r>
              <a:rPr lang="zh-TW" altLang="en-US" dirty="0"/>
              <a:t>二</a:t>
            </a:r>
            <a:r>
              <a:rPr lang="en-US" altLang="zh-TW" dirty="0"/>
              <a:t>)</a:t>
            </a:r>
            <a:r>
              <a:rPr lang="zh-TW" altLang="en-US" dirty="0"/>
              <a:t>情境的分類：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69A2611-9868-484E-8F7B-0D36239C5A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80159" y="2743194"/>
            <a:ext cx="7663815" cy="34337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b="1" dirty="0">
                <a:solidFill>
                  <a:srgbClr val="0070C0"/>
                </a:solidFill>
              </a:rPr>
              <a:t>3. </a:t>
            </a:r>
            <a:r>
              <a:rPr lang="zh-TW" altLang="en-US" b="1" dirty="0">
                <a:solidFill>
                  <a:srgbClr val="0070C0"/>
                </a:solidFill>
              </a:rPr>
              <a:t>學習脈絡情境</a:t>
            </a:r>
            <a:endParaRPr lang="en-US" altLang="zh-TW" b="1" dirty="0">
              <a:solidFill>
                <a:srgbClr val="0070C0"/>
              </a:solidFill>
            </a:endParaRPr>
          </a:p>
          <a:p>
            <a:r>
              <a:rPr lang="zh-TW" altLang="en-US" dirty="0">
                <a:solidFill>
                  <a:srgbClr val="00B050"/>
                </a:solidFill>
              </a:rPr>
              <a:t>公</a:t>
            </a:r>
            <a:r>
              <a:rPr lang="en-US" altLang="zh-TW" dirty="0">
                <a:solidFill>
                  <a:srgbClr val="00B050"/>
                </a:solidFill>
              </a:rPr>
              <a:t>Be-IV-2 </a:t>
            </a:r>
            <a:r>
              <a:rPr lang="zh-TW" altLang="en-US" dirty="0">
                <a:solidFill>
                  <a:srgbClr val="00B050"/>
                </a:solidFill>
              </a:rPr>
              <a:t>為什麼政府的職權與行使要規範在憲法中？</a:t>
            </a:r>
            <a:endParaRPr lang="en-US" altLang="zh-TW" dirty="0">
              <a:solidFill>
                <a:srgbClr val="00B050"/>
              </a:solidFill>
            </a:endParaRP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AFD7EFB-87FF-49F7-B284-9F6588A7EE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365884" y="4021264"/>
            <a:ext cx="10340341" cy="16733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dirty="0"/>
              <a:t>一份民間刊物針對臺灣當時的政治現況提出幾點呼籲，包括：政府應依據憲法行政 、總統不可擴權、總統不應連選連任；政府應保障基本人權，反對國民黨一黨專政，要求政府應當准許成立其他政黨；以及軍隊國家化。這份刊物最可能是</a:t>
            </a:r>
          </a:p>
          <a:p>
            <a:pPr marL="0" indent="0">
              <a:buNone/>
            </a:pPr>
            <a:r>
              <a:rPr lang="en-US" altLang="zh-TW" dirty="0"/>
              <a:t>(A)1910</a:t>
            </a:r>
            <a:r>
              <a:rPr lang="zh-TW" altLang="en-US" dirty="0"/>
              <a:t>年代的新青年　    </a:t>
            </a:r>
            <a:r>
              <a:rPr lang="en-US" altLang="zh-TW" dirty="0"/>
              <a:t>(B)1920</a:t>
            </a:r>
            <a:r>
              <a:rPr lang="zh-TW" altLang="en-US" dirty="0"/>
              <a:t>年代的臺灣青年　</a:t>
            </a:r>
          </a:p>
          <a:p>
            <a:pPr marL="0" indent="0">
              <a:buNone/>
            </a:pPr>
            <a:r>
              <a:rPr lang="en-US" altLang="zh-TW" dirty="0"/>
              <a:t>(C)1920</a:t>
            </a:r>
            <a:r>
              <a:rPr lang="zh-TW" altLang="en-US" dirty="0"/>
              <a:t>年代的臺灣民報　</a:t>
            </a:r>
            <a:r>
              <a:rPr lang="en-US" altLang="zh-TW" dirty="0"/>
              <a:t>(D)1950</a:t>
            </a:r>
            <a:r>
              <a:rPr lang="zh-TW" altLang="en-US" dirty="0"/>
              <a:t>年代的自由中國</a:t>
            </a:r>
          </a:p>
        </p:txBody>
      </p:sp>
    </p:spTree>
    <p:extLst>
      <p:ext uri="{BB962C8B-B14F-4D97-AF65-F5344CB8AC3E}">
        <p14:creationId xmlns:p14="http://schemas.microsoft.com/office/powerpoint/2010/main" val="148819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E50ADB-CE6D-4385-9B55-6EAAD06D2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素養導向評量的指標</a:t>
            </a:r>
            <a:r>
              <a:rPr lang="en-US" altLang="zh-TW" dirty="0"/>
              <a:t>(</a:t>
            </a:r>
            <a:r>
              <a:rPr lang="zh-TW" altLang="en-US" dirty="0"/>
              <a:t>二</a:t>
            </a:r>
            <a:r>
              <a:rPr lang="en-US" altLang="zh-TW" dirty="0"/>
              <a:t>)</a:t>
            </a:r>
            <a:r>
              <a:rPr lang="zh-TW" altLang="en-US" dirty="0"/>
              <a:t>：</a:t>
            </a:r>
            <a:r>
              <a:rPr lang="zh-TW" altLang="en-US" b="1" dirty="0"/>
              <a:t>整合能力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997F6DD-6065-4B58-A2C4-2E684EFD5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10197466" cy="830695"/>
          </a:xfrm>
        </p:spPr>
        <p:txBody>
          <a:bodyPr>
            <a:normAutofit/>
          </a:bodyPr>
          <a:lstStyle/>
          <a:p>
            <a:r>
              <a:rPr lang="zh-TW" altLang="en-US" dirty="0"/>
              <a:t>包含：閱讀理解、邏輯推理、圖表判讀、批判思考、解釋辨析、資料證據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69A2611-9868-484E-8F7B-0D36239C5A5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70C0"/>
                </a:solidFill>
              </a:rPr>
              <a:t>閱讀理解：</a:t>
            </a:r>
            <a:endParaRPr lang="en-US" altLang="zh-TW" b="1" dirty="0">
              <a:solidFill>
                <a:srgbClr val="0070C0"/>
              </a:solidFill>
            </a:endParaRPr>
          </a:p>
          <a:p>
            <a:r>
              <a:rPr lang="zh-TW" altLang="en-US" dirty="0"/>
              <a:t>右圖是臺灣某地一間廢棄屋牆壁的廣告，該廣告盛行的地區最可能面臨何種環境問題？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AFD7EFB-87FF-49F7-B284-9F6588A7EE4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E7829FDB-0D9E-4278-8059-FEAB9782F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9489" y="3190569"/>
            <a:ext cx="3336036" cy="267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69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E50ADB-CE6D-4385-9B55-6EAAD06D2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素養導向評量的指標</a:t>
            </a:r>
            <a:r>
              <a:rPr lang="en-US" altLang="zh-TW" dirty="0"/>
              <a:t>(</a:t>
            </a:r>
            <a:r>
              <a:rPr lang="zh-TW" altLang="en-US" dirty="0"/>
              <a:t>二</a:t>
            </a:r>
            <a:r>
              <a:rPr lang="en-US" altLang="zh-TW" dirty="0"/>
              <a:t>)</a:t>
            </a:r>
            <a:r>
              <a:rPr lang="zh-TW" altLang="en-US" dirty="0"/>
              <a:t>：</a:t>
            </a:r>
            <a:r>
              <a:rPr lang="zh-TW" altLang="en-US" b="1" dirty="0"/>
              <a:t>整合能力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997F6DD-6065-4B58-A2C4-2E684EFD5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0160" y="1828456"/>
            <a:ext cx="10130790" cy="830695"/>
          </a:xfrm>
        </p:spPr>
        <p:txBody>
          <a:bodyPr>
            <a:normAutofit/>
          </a:bodyPr>
          <a:lstStyle/>
          <a:p>
            <a:r>
              <a:rPr lang="zh-TW" altLang="en-US" dirty="0"/>
              <a:t>包含：閱讀理解、邏輯推理、圖表判讀、批判思考、解釋辨析、資料證據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69A2611-9868-484E-8F7B-0D36239C5A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80159" y="2743194"/>
            <a:ext cx="9492615" cy="3433769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70C0"/>
                </a:solidFill>
              </a:rPr>
              <a:t>邏輯推理：</a:t>
            </a:r>
            <a:endParaRPr lang="en-US" altLang="zh-TW" b="1" dirty="0">
              <a:solidFill>
                <a:srgbClr val="0070C0"/>
              </a:solidFill>
            </a:endParaRPr>
          </a:p>
          <a:p>
            <a:r>
              <a:rPr lang="zh-TW" altLang="en-US" dirty="0"/>
              <a:t>中南美洲一些國家，原本一直都有紀念哥倫布發現新大陸的活動，但是最近此項活動卻常遭質疑。反對者認為哥倫布所代表的歐洲文明勢力，導致再地文明滅絕，只留下斷壁殘垣供人憑弔。近年來，臺灣某項祭典活動面臨質疑，質疑的原因和中南美洲一些國家居民質疑紀念哥倫布活動類似。請問該祭典活動指的是？</a:t>
            </a:r>
            <a:endParaRPr lang="en-US" altLang="zh-TW" dirty="0"/>
          </a:p>
          <a:p>
            <a:pPr marL="457200" indent="-457200">
              <a:buAutoNum type="alphaUcParenBoth"/>
            </a:pPr>
            <a:r>
              <a:rPr lang="zh-TW" altLang="en-US" dirty="0"/>
              <a:t>農曆</a:t>
            </a:r>
            <a:r>
              <a:rPr lang="en-US" altLang="zh-TW" dirty="0"/>
              <a:t>3</a:t>
            </a:r>
            <a:r>
              <a:rPr lang="zh-TW" altLang="en-US" dirty="0"/>
              <a:t>月媽祖繞境       </a:t>
            </a:r>
            <a:r>
              <a:rPr lang="en-US" altLang="zh-TW" dirty="0"/>
              <a:t>(B)</a:t>
            </a:r>
            <a:r>
              <a:rPr lang="zh-TW" altLang="en-US" dirty="0"/>
              <a:t> </a:t>
            </a:r>
            <a:r>
              <a:rPr lang="en-US" altLang="zh-TW" dirty="0"/>
              <a:t>4</a:t>
            </a:r>
            <a:r>
              <a:rPr lang="zh-TW" altLang="en-US" dirty="0"/>
              <a:t>月</a:t>
            </a:r>
            <a:r>
              <a:rPr lang="en-US" altLang="zh-TW" dirty="0"/>
              <a:t>29</a:t>
            </a:r>
            <a:r>
              <a:rPr lang="zh-TW" altLang="en-US" dirty="0"/>
              <a:t>日國姓爺祭典 </a:t>
            </a:r>
            <a:endParaRPr lang="en-US" altLang="zh-TW" dirty="0"/>
          </a:p>
          <a:p>
            <a:pPr marL="0" indent="0">
              <a:buNone/>
            </a:pPr>
            <a:r>
              <a:rPr lang="en-US" altLang="zh-TW" dirty="0"/>
              <a:t>(C)</a:t>
            </a:r>
            <a:r>
              <a:rPr lang="zh-TW" altLang="en-US" dirty="0"/>
              <a:t> 農曆</a:t>
            </a:r>
            <a:r>
              <a:rPr lang="en-US" altLang="zh-TW" dirty="0"/>
              <a:t>7</a:t>
            </a:r>
            <a:r>
              <a:rPr lang="zh-TW" altLang="en-US" dirty="0"/>
              <a:t>月義民祭活動   </a:t>
            </a:r>
            <a:r>
              <a:rPr lang="en-US" altLang="zh-TW" dirty="0"/>
              <a:t>(D)</a:t>
            </a:r>
            <a:r>
              <a:rPr lang="zh-TW" altLang="en-US" dirty="0"/>
              <a:t> </a:t>
            </a:r>
            <a:r>
              <a:rPr lang="en-US" altLang="zh-TW" dirty="0"/>
              <a:t>9</a:t>
            </a:r>
            <a:r>
              <a:rPr lang="zh-TW" altLang="en-US" dirty="0"/>
              <a:t>月</a:t>
            </a:r>
            <a:r>
              <a:rPr lang="en-US" altLang="zh-TW" dirty="0"/>
              <a:t>28</a:t>
            </a:r>
            <a:r>
              <a:rPr lang="zh-TW" altLang="en-US" dirty="0"/>
              <a:t>日的祭孔活動</a:t>
            </a:r>
          </a:p>
        </p:txBody>
      </p:sp>
    </p:spTree>
    <p:extLst>
      <p:ext uri="{BB962C8B-B14F-4D97-AF65-F5344CB8AC3E}">
        <p14:creationId xmlns:p14="http://schemas.microsoft.com/office/powerpoint/2010/main" val="68116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E50ADB-CE6D-4385-9B55-6EAAD06D2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素養導向評量的指標</a:t>
            </a:r>
            <a:r>
              <a:rPr lang="en-US" altLang="zh-TW" dirty="0"/>
              <a:t>(</a:t>
            </a:r>
            <a:r>
              <a:rPr lang="zh-TW" altLang="en-US" dirty="0"/>
              <a:t>三</a:t>
            </a:r>
            <a:r>
              <a:rPr lang="en-US" altLang="zh-TW" dirty="0"/>
              <a:t>)</a:t>
            </a:r>
            <a:r>
              <a:rPr lang="zh-TW" altLang="en-US" dirty="0"/>
              <a:t>：</a:t>
            </a:r>
            <a:r>
              <a:rPr lang="zh-TW" altLang="en-US" b="1" dirty="0"/>
              <a:t>跨領域、跨學科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997F6DD-6065-4B58-A2C4-2E684EFD53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「社會領域跨學科」的定義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69A2611-9868-484E-8F7B-0D36239C5A5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zh-TW" altLang="en-US" dirty="0"/>
              <a:t>歷史或公民情境蘊含的地理背景、塑造的地理景觀或建構的地理概念</a:t>
            </a:r>
            <a:endParaRPr lang="en-US" altLang="zh-TW" dirty="0"/>
          </a:p>
          <a:p>
            <a:r>
              <a:rPr lang="zh-TW" altLang="en-US" dirty="0"/>
              <a:t>歷史或地理情境蘊含的公民與社會概念、塑造或建構公民與社會知識。</a:t>
            </a:r>
            <a:endParaRPr lang="en-US" altLang="zh-TW" dirty="0"/>
          </a:p>
          <a:p>
            <a:r>
              <a:rPr lang="zh-TW" altLang="en-US" dirty="0"/>
              <a:t>地理或公民情境蘊含的歷史概念、塑造歷史事件、形塑的歷史觀點。</a:t>
            </a:r>
            <a:endParaRPr lang="en-US" altLang="zh-TW" dirty="0"/>
          </a:p>
          <a:p>
            <a:r>
              <a:rPr lang="zh-TW" altLang="en-US" dirty="0"/>
              <a:t>問題的正確解答，需同時使用史地公的學習經驗，或同時使用史地公或使公的學習經驗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143721D-747E-41DA-99B2-9F7FB24BF9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zh-TW" altLang="en-US" dirty="0"/>
              <a:t>何時該跨？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AFD7EFB-87FF-49F7-B284-9F6588A7EE4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/>
              <a:t>取決於</a:t>
            </a:r>
            <a:r>
              <a:rPr lang="zh-TW" altLang="en-US" sz="2800" b="1" dirty="0">
                <a:solidFill>
                  <a:srgbClr val="FF0000"/>
                </a:solidFill>
              </a:rPr>
              <a:t>問題的性質</a:t>
            </a:r>
          </a:p>
        </p:txBody>
      </p:sp>
    </p:spTree>
    <p:extLst>
      <p:ext uri="{BB962C8B-B14F-4D97-AF65-F5344CB8AC3E}">
        <p14:creationId xmlns:p14="http://schemas.microsoft.com/office/powerpoint/2010/main" val="253995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教育類主題 16x9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0525322_TF03462902_TF03462902.potx" id="{75934AA0-EA7E-48C9-AC6C-B8776C9980C1}" vid="{F712579A-141C-4177-A05B-4907AD265093}"/>
    </a:ext>
  </a:extLst>
</a:theme>
</file>

<file path=ppt/theme/theme2.xml><?xml version="1.0" encoding="utf-8"?>
<a:theme xmlns:a="http://schemas.openxmlformats.org/drawingml/2006/main" name="Office 佈景主題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文件" ma:contentTypeID="0x0101003507DF43A318294DB8B8D81E561963B5" ma:contentTypeVersion="2" ma:contentTypeDescription="建立新的文件。" ma:contentTypeScope="" ma:versionID="1c2ec539195f4cf1f0e5a4374881833f">
  <xsd:schema xmlns:xsd="http://www.w3.org/2001/XMLSchema" xmlns:xs="http://www.w3.org/2001/XMLSchema" xmlns:p="http://schemas.microsoft.com/office/2006/metadata/properties" xmlns:ns3="ddd6965c-27b4-43fc-aac0-607b6105084b" targetNamespace="http://schemas.microsoft.com/office/2006/metadata/properties" ma:root="true" ma:fieldsID="1338fa2d2e08ee3e26af704c456fc4f0" ns3:_="">
    <xsd:import namespace="ddd6965c-27b4-43fc-aac0-607b6105084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d6965c-27b4-43fc-aac0-607b610508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內容類型"/>
        <xsd:element ref="dc:title" minOccurs="0" maxOccurs="1" ma:index="4" ma:displayName="標題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2D7B82-17C2-49D1-9940-14BE10342A6A}">
  <ds:schemaRefs>
    <ds:schemaRef ds:uri="http://www.w3.org/XML/1998/namespace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ddd6965c-27b4-43fc-aac0-607b6105084b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7D2C391-789D-4FC3-82D6-26CD8AE79D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d6965c-27b4-43fc-aac0-607b610508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3253FB4-3B40-4D9E-9130-800629A09E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教育類主題簡報：黑板手繪設計 (寬螢幕)</Template>
  <TotalTime>2610</TotalTime>
  <Words>1369</Words>
  <Application>Microsoft Office PowerPoint</Application>
  <PresentationFormat>寬螢幕</PresentationFormat>
  <Paragraphs>136</Paragraphs>
  <Slides>28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37" baseType="lpstr">
      <vt:lpstr>Microsoft JhengHei UI</vt:lpstr>
      <vt:lpstr>華康中特圓體</vt:lpstr>
      <vt:lpstr>華康粗黑體</vt:lpstr>
      <vt:lpstr>華康粗圓體</vt:lpstr>
      <vt:lpstr>標楷體</vt:lpstr>
      <vt:lpstr>Arial</vt:lpstr>
      <vt:lpstr>Calibri</vt:lpstr>
      <vt:lpstr>Wingdings</vt:lpstr>
      <vt:lpstr>教育類主題 16x9</vt:lpstr>
      <vt:lpstr>素養命題理念與原則</vt:lpstr>
      <vt:lpstr>課綱怎麼改</vt:lpstr>
      <vt:lpstr>2018 PISA結果</vt:lpstr>
      <vt:lpstr>2018 PISA結果</vt:lpstr>
      <vt:lpstr>2018 PISA調查結果呼應108課綱</vt:lpstr>
      <vt:lpstr>2018 PISA調查結果呼應108課綱</vt:lpstr>
      <vt:lpstr>這個問題是好問題嗎？</vt:lpstr>
      <vt:lpstr>這個問題是好問題嗎？</vt:lpstr>
      <vt:lpstr>甚麼是好的情境？</vt:lpstr>
      <vt:lpstr>如何利用真實情境問問題？</vt:lpstr>
      <vt:lpstr>預備孩子未來的生活能力！</vt:lpstr>
      <vt:lpstr>PowerPoint 簡報</vt:lpstr>
      <vt:lpstr>PowerPoint 簡報</vt:lpstr>
      <vt:lpstr>PowerPoint 簡報</vt:lpstr>
      <vt:lpstr>PowerPoint 簡報</vt:lpstr>
      <vt:lpstr>學習評量的應用兼顧不同層面的學習表現</vt:lpstr>
      <vt:lpstr>學習評量的應用兼顧不同層面的學習表現</vt:lpstr>
      <vt:lpstr>素養命題流程圖</vt:lpstr>
      <vt:lpstr>什麼是核心問題?</vt:lpstr>
      <vt:lpstr>核心問題的特徵</vt:lpstr>
      <vt:lpstr>十二年國民基本教育課程綱要－社會學習領鋼</vt:lpstr>
      <vt:lpstr>素養導向評量的指標(一)：情境化</vt:lpstr>
      <vt:lpstr>素養導向評量的指標(一)：情境化</vt:lpstr>
      <vt:lpstr>素養導向評量的指標(一)：情境化</vt:lpstr>
      <vt:lpstr>素養導向評量的指標(一)：情境化</vt:lpstr>
      <vt:lpstr>素養導向評量的指標(二)：整合能力</vt:lpstr>
      <vt:lpstr>素養導向評量的指標(二)：整合能力</vt:lpstr>
      <vt:lpstr>素養導向評量的指標(三)：跨領域、跨學科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到底甚麼是素養命題?</dc:title>
  <dc:creator>何家儀</dc:creator>
  <cp:lastModifiedBy>何家儀</cp:lastModifiedBy>
  <cp:revision>47</cp:revision>
  <dcterms:created xsi:type="dcterms:W3CDTF">2021-09-04T02:40:43Z</dcterms:created>
  <dcterms:modified xsi:type="dcterms:W3CDTF">2021-09-09T02:15:41Z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0x0101003507DF43A318294DB8B8D81E561963B5</vt:lpwstr>
  </property>
</Properties>
</file>