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handoutMasterIdLst>
    <p:handoutMasterId r:id="rId11"/>
  </p:handoutMasterIdLst>
  <p:sldIdLst>
    <p:sldId id="256" r:id="rId2"/>
    <p:sldId id="266" r:id="rId3"/>
    <p:sldId id="268" r:id="rId4"/>
    <p:sldId id="263" r:id="rId5"/>
    <p:sldId id="257" r:id="rId6"/>
    <p:sldId id="269" r:id="rId7"/>
    <p:sldId id="270" r:id="rId8"/>
    <p:sldId id="262" r:id="rId9"/>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7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C7118695-343D-4A8E-A849-932487B660F0}" type="datetimeFigureOut">
              <a:rPr lang="zh-TW" altLang="en-US" smtClean="0"/>
              <a:pPr/>
              <a:t>2020/3/25</a:t>
            </a:fld>
            <a:endParaRPr lang="zh-TW" altLang="en-US"/>
          </a:p>
        </p:txBody>
      </p:sp>
      <p:sp>
        <p:nvSpPr>
          <p:cNvPr id="4" name="頁尾版面配置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9764CBF9-24B8-4E0B-804F-A6D24F7E83D6}" type="slidenum">
              <a:rPr lang="zh-TW" altLang="en-US" smtClean="0"/>
              <a:pPr/>
              <a:t>‹#›</a:t>
            </a:fld>
            <a:endParaRPr lang="zh-TW" altLang="en-US"/>
          </a:p>
        </p:txBody>
      </p:sp>
    </p:spTree>
    <p:extLst>
      <p:ext uri="{BB962C8B-B14F-4D97-AF65-F5344CB8AC3E}">
        <p14:creationId xmlns:p14="http://schemas.microsoft.com/office/powerpoint/2010/main" xmlns="" val="21975384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6038" y="0"/>
            <a:ext cx="2949575" cy="496888"/>
          </a:xfrm>
          <a:prstGeom prst="rect">
            <a:avLst/>
          </a:prstGeom>
        </p:spPr>
        <p:txBody>
          <a:bodyPr vert="horz" lIns="91440" tIns="45720" rIns="91440" bIns="45720" rtlCol="0"/>
          <a:lstStyle>
            <a:lvl1pPr algn="r">
              <a:defRPr sz="1200"/>
            </a:lvl1pPr>
          </a:lstStyle>
          <a:p>
            <a:fld id="{DA90964F-8972-418C-A70F-2273CF448F76}" type="datetimeFigureOut">
              <a:rPr lang="zh-TW" altLang="en-US" smtClean="0"/>
              <a:pPr/>
              <a:t>2020/3/25</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1038" y="4721225"/>
            <a:ext cx="5445125" cy="447198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40863"/>
            <a:ext cx="2949575" cy="4968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6038" y="9440863"/>
            <a:ext cx="2949575" cy="496887"/>
          </a:xfrm>
          <a:prstGeom prst="rect">
            <a:avLst/>
          </a:prstGeom>
        </p:spPr>
        <p:txBody>
          <a:bodyPr vert="horz" lIns="91440" tIns="45720" rIns="91440" bIns="45720" rtlCol="0" anchor="b"/>
          <a:lstStyle>
            <a:lvl1pPr algn="r">
              <a:defRPr sz="1200"/>
            </a:lvl1pPr>
          </a:lstStyle>
          <a:p>
            <a:fld id="{E1C47EA5-8C80-453C-B692-0EBA3378ED41}"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E1C47EA5-8C80-453C-B692-0EBA3378ED41}" type="slidenum">
              <a:rPr lang="zh-TW" altLang="en-US" smtClean="0"/>
              <a:pPr/>
              <a:t>8</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ctrTitle"/>
          </p:nvPr>
        </p:nvSpPr>
        <p:spPr>
          <a:xfrm>
            <a:off x="685800" y="1676401"/>
            <a:ext cx="7772400" cy="1538286"/>
          </a:xfrm>
        </p:spPr>
        <p:txBody>
          <a:bodyPr anchor="b"/>
          <a:lstStyle/>
          <a:p>
            <a:r>
              <a:rPr kumimoji="0" lang="zh-TW" altLang="en-US" smtClean="0"/>
              <a:t>按一下以編輯母片標題樣式</a:t>
            </a:r>
            <a:endParaRPr kumimoji="0" lang="en-US"/>
          </a:p>
        </p:txBody>
      </p:sp>
      <p:sp>
        <p:nvSpPr>
          <p:cNvPr id="3" name="副標題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TW" altLang="en-US" smtClean="0"/>
              <a:t>按一下以編輯母片副標題樣式</a:t>
            </a:r>
            <a:endParaRPr kumimoji="0" lang="en-US"/>
          </a:p>
        </p:txBody>
      </p:sp>
      <p:sp>
        <p:nvSpPr>
          <p:cNvPr id="4" name="日期版面配置區 3"/>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a:xfrm>
            <a:off x="73152" y="6400800"/>
            <a:ext cx="3200400" cy="283800"/>
          </a:xfrm>
        </p:spPr>
        <p:txBody>
          <a:body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11"/>
          </p:nvPr>
        </p:nvSpPr>
        <p:spPr>
          <a:xfrm>
            <a:off x="5330952" y="6400800"/>
            <a:ext cx="3733800" cy="283800"/>
          </a:xfrm>
        </p:spPr>
        <p:txBody>
          <a:bodyPr/>
          <a:lstStyle/>
          <a:p>
            <a:endParaRPr lang="zh-TW" altLang="en-US"/>
          </a:p>
        </p:txBody>
      </p:sp>
      <p:sp>
        <p:nvSpPr>
          <p:cNvPr id="6" name="投影片編號版面配置區 5"/>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a:xfrm>
            <a:off x="722313" y="3143248"/>
            <a:ext cx="7772400" cy="1362075"/>
          </a:xfrm>
        </p:spPr>
        <p:txBody>
          <a:bodyPr anchor="t"/>
          <a:lstStyle>
            <a:lvl1pPr algn="ctr">
              <a:defRPr sz="4000" b="0" cap="all"/>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lvl1pPr>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a:xfrm>
            <a:off x="2786050" y="228600"/>
            <a:ext cx="5900752" cy="842946"/>
          </a:xfrm>
        </p:spPr>
        <p:txBody>
          <a:bodyPr anchor="b"/>
          <a:lstStyle>
            <a:lvl1pPr algn="ctr">
              <a:defRPr sz="2800" b="0"/>
            </a:lvl1pPr>
          </a:lstStyle>
          <a:p>
            <a:r>
              <a:rPr kumimoji="0" lang="zh-TW" altLang="en-US" smtClean="0"/>
              <a:t>按一下以編輯母片標題樣式</a:t>
            </a:r>
            <a:endParaRPr kumimoji="0" lang="en-US"/>
          </a:p>
        </p:txBody>
      </p:sp>
      <p:sp>
        <p:nvSpPr>
          <p:cNvPr id="3" name="內容版面配置區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文字版面配置區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bg>
      <p:bgRef idx="1002">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533400" y="304800"/>
            <a:ext cx="6400800" cy="685800"/>
          </a:xfrm>
        </p:spPr>
        <p:txBody>
          <a:bodyPr anchor="ctr"/>
          <a:lstStyle>
            <a:lvl1pPr algn="l">
              <a:defRPr sz="2400" b="0"/>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TW" altLang="en-US" smtClean="0"/>
              <a:t>按一下圖示以新增圖片</a:t>
            </a:r>
            <a:endParaRPr kumimoji="0" lang="en-US"/>
          </a:p>
        </p:txBody>
      </p:sp>
      <p:sp>
        <p:nvSpPr>
          <p:cNvPr id="4" name="文字版面配置區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6972922-3617-4A06-907B-F621F9B1C82F}" type="slidenum">
              <a:rPr lang="zh-TW" altLang="en-US" smtClean="0"/>
              <a:pPr/>
              <a:t>‹#›</a:t>
            </a:fld>
            <a:endParaRPr lang="zh-TW"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215206" y="274638"/>
            <a:ext cx="1471594" cy="6011882"/>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686568" cy="6011882"/>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6972922-3617-4A06-907B-F621F9B1C82F}"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版面配置區 1"/>
          <p:cNvSpPr>
            <a:spLocks noGrp="1"/>
          </p:cNvSpPr>
          <p:nvPr>
            <p:ph type="title"/>
          </p:nvPr>
        </p:nvSpPr>
        <p:spPr>
          <a:xfrm>
            <a:off x="457200" y="274638"/>
            <a:ext cx="8229600" cy="1143000"/>
          </a:xfrm>
          <a:prstGeom prst="rect">
            <a:avLst/>
          </a:prstGeom>
        </p:spPr>
        <p:txBody>
          <a:bodyPr vert="horz" rtlCol="0" anchor="ctr">
            <a:normAutofit/>
          </a:body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4" name="日期版面配置區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FF72C072-E63F-4D15-8AD7-A4FB6A789A1C}" type="datetimeFigureOut">
              <a:rPr lang="zh-TW" altLang="en-US" smtClean="0"/>
              <a:pPr/>
              <a:t>2020/3/25</a:t>
            </a:fld>
            <a:endParaRPr lang="zh-TW" altLang="en-US"/>
          </a:p>
        </p:txBody>
      </p:sp>
      <p:sp>
        <p:nvSpPr>
          <p:cNvPr id="5" name="頁尾版面配置區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TW" altLang="en-US"/>
          </a:p>
        </p:txBody>
      </p:sp>
      <p:sp>
        <p:nvSpPr>
          <p:cNvPr id="6" name="投影片編號版面配置區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66972922-3617-4A06-907B-F621F9B1C82F}" type="slidenum">
              <a:rPr lang="zh-TW" altLang="en-US" smtClean="0"/>
              <a:pPr/>
              <a:t>‹#›</a:t>
            </a:fld>
            <a:endParaRPr lang="zh-TW"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a:t>桃園市國民教育輔導</a:t>
            </a:r>
            <a:r>
              <a:rPr lang="zh-TW" altLang="en-US" dirty="0" smtClean="0"/>
              <a:t>團</a:t>
            </a:r>
            <a:r>
              <a:rPr lang="en-US" altLang="zh-TW" dirty="0" smtClean="0"/>
              <a:t/>
            </a:r>
            <a:br>
              <a:rPr lang="en-US" altLang="zh-TW" dirty="0" smtClean="0"/>
            </a:br>
            <a:r>
              <a:rPr lang="zh-TW" altLang="en-US" dirty="0" smtClean="0"/>
              <a:t>人權</a:t>
            </a:r>
            <a:r>
              <a:rPr lang="zh-TW" altLang="en-US" dirty="0"/>
              <a:t>教育</a:t>
            </a:r>
            <a:r>
              <a:rPr lang="zh-TW" altLang="en-US" dirty="0" smtClean="0"/>
              <a:t>議題到校輔導</a:t>
            </a:r>
            <a:endParaRPr lang="zh-TW" altLang="en-US" dirty="0"/>
          </a:p>
        </p:txBody>
      </p:sp>
      <p:sp>
        <p:nvSpPr>
          <p:cNvPr id="3" name="副標題 2"/>
          <p:cNvSpPr>
            <a:spLocks noGrp="1"/>
          </p:cNvSpPr>
          <p:nvPr>
            <p:ph type="subTitle" idx="1"/>
          </p:nvPr>
        </p:nvSpPr>
        <p:spPr/>
        <p:txBody>
          <a:bodyPr/>
          <a:lstStyle/>
          <a:p>
            <a:endParaRPr lang="en-US" altLang="zh-TW" dirty="0" smtClean="0"/>
          </a:p>
          <a:p>
            <a:r>
              <a:rPr lang="zh-TW" altLang="en-US" dirty="0" smtClean="0">
                <a:solidFill>
                  <a:schemeClr val="tx1"/>
                </a:solidFill>
              </a:rPr>
              <a:t>報  告  人</a:t>
            </a:r>
            <a:r>
              <a:rPr lang="zh-TW" altLang="en-US" dirty="0" smtClean="0">
                <a:solidFill>
                  <a:schemeClr val="tx1"/>
                </a:solidFill>
              </a:rPr>
              <a:t>：</a:t>
            </a:r>
            <a:r>
              <a:rPr lang="zh-TW" altLang="en-US" dirty="0" smtClean="0">
                <a:solidFill>
                  <a:schemeClr val="tx1"/>
                </a:solidFill>
              </a:rPr>
              <a:t>陳  德  全</a:t>
            </a:r>
            <a:endParaRPr lang="en-US" altLang="zh-TW" dirty="0" smtClean="0">
              <a:solidFill>
                <a:schemeClr val="tx1"/>
              </a:solidFill>
            </a:endParaRPr>
          </a:p>
          <a:p>
            <a:r>
              <a:rPr lang="zh-TW" altLang="en-US" dirty="0" smtClean="0">
                <a:solidFill>
                  <a:schemeClr val="tx1"/>
                </a:solidFill>
              </a:rPr>
              <a:t>日期：</a:t>
            </a:r>
            <a:r>
              <a:rPr lang="en-US" altLang="zh-TW" dirty="0" smtClean="0">
                <a:solidFill>
                  <a:schemeClr val="tx1"/>
                </a:solidFill>
              </a:rPr>
              <a:t>109</a:t>
            </a:r>
            <a:r>
              <a:rPr lang="zh-TW" altLang="en-US" dirty="0" smtClean="0">
                <a:solidFill>
                  <a:schemeClr val="tx1"/>
                </a:solidFill>
              </a:rPr>
              <a:t>年</a:t>
            </a:r>
            <a:r>
              <a:rPr lang="en-US" altLang="zh-TW" dirty="0" smtClean="0">
                <a:solidFill>
                  <a:schemeClr val="tx1"/>
                </a:solidFill>
              </a:rPr>
              <a:t>3</a:t>
            </a:r>
            <a:r>
              <a:rPr lang="zh-TW" altLang="en-US" dirty="0" smtClean="0">
                <a:solidFill>
                  <a:schemeClr val="tx1"/>
                </a:solidFill>
              </a:rPr>
              <a:t>月</a:t>
            </a:r>
            <a:r>
              <a:rPr lang="en-US" altLang="zh-TW" dirty="0" smtClean="0">
                <a:solidFill>
                  <a:schemeClr val="tx1"/>
                </a:solidFill>
              </a:rPr>
              <a:t>26</a:t>
            </a:r>
            <a:r>
              <a:rPr lang="zh-TW" altLang="en-US" dirty="0" smtClean="0">
                <a:solidFill>
                  <a:schemeClr val="tx1"/>
                </a:solidFill>
              </a:rPr>
              <a:t>日</a:t>
            </a:r>
            <a:endParaRPr lang="zh-TW" altLang="en-US" dirty="0">
              <a:solidFill>
                <a:schemeClr val="tx1"/>
              </a:solidFill>
            </a:endParaRPr>
          </a:p>
        </p:txBody>
      </p:sp>
    </p:spTree>
    <p:extLst>
      <p:ext uri="{BB962C8B-B14F-4D97-AF65-F5344CB8AC3E}">
        <p14:creationId xmlns:p14="http://schemas.microsoft.com/office/powerpoint/2010/main" xmlns="" val="3225815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說課</a:t>
            </a:r>
            <a:r>
              <a:rPr lang="en-US" altLang="zh-TW" dirty="0"/>
              <a:t>〈</a:t>
            </a:r>
            <a:r>
              <a:rPr lang="zh-TW" altLang="en-US" dirty="0"/>
              <a:t>觀課前的對話</a:t>
            </a:r>
            <a:r>
              <a:rPr lang="en-US" altLang="zh-TW" dirty="0"/>
              <a:t>〉</a:t>
            </a:r>
            <a:endParaRPr lang="zh-TW" altLang="en-US" dirty="0"/>
          </a:p>
        </p:txBody>
      </p:sp>
      <p:sp>
        <p:nvSpPr>
          <p:cNvPr id="3" name="內容版面配置區 2"/>
          <p:cNvSpPr>
            <a:spLocks noGrp="1"/>
          </p:cNvSpPr>
          <p:nvPr>
            <p:ph idx="1"/>
          </p:nvPr>
        </p:nvSpPr>
        <p:spPr>
          <a:xfrm>
            <a:off x="971600" y="1556792"/>
            <a:ext cx="6779096" cy="4686320"/>
          </a:xfrm>
        </p:spPr>
        <p:txBody>
          <a:bodyPr/>
          <a:lstStyle/>
          <a:p>
            <a:r>
              <a:rPr lang="zh-TW" altLang="en-US" dirty="0" smtClean="0"/>
              <a:t>教學科目：人權教育議題</a:t>
            </a:r>
            <a:endParaRPr lang="en-US" altLang="zh-TW" dirty="0" smtClean="0"/>
          </a:p>
          <a:p>
            <a:endParaRPr lang="en-US" altLang="zh-TW" dirty="0" smtClean="0"/>
          </a:p>
          <a:p>
            <a:r>
              <a:rPr lang="zh-TW" altLang="en-US" dirty="0"/>
              <a:t>教學</a:t>
            </a:r>
            <a:r>
              <a:rPr lang="zh-TW" altLang="en-US" dirty="0" smtClean="0"/>
              <a:t>單元：</a:t>
            </a:r>
            <a:r>
              <a:rPr lang="en-US" altLang="zh-TW" dirty="0" smtClean="0"/>
              <a:t>2019</a:t>
            </a:r>
            <a:r>
              <a:rPr lang="zh-TW" altLang="zh-TW" dirty="0" smtClean="0"/>
              <a:t>世界人權日─兒權</a:t>
            </a:r>
            <a:r>
              <a:rPr lang="en-US" altLang="zh-TW" dirty="0" smtClean="0"/>
              <a:t>30 </a:t>
            </a:r>
            <a:r>
              <a:rPr lang="zh-TW" altLang="zh-TW" dirty="0" smtClean="0"/>
              <a:t>由我落實</a:t>
            </a:r>
            <a:endParaRPr lang="en-US" altLang="zh-TW" dirty="0" smtClean="0"/>
          </a:p>
          <a:p>
            <a:endParaRPr lang="en-US" altLang="zh-TW" dirty="0" smtClean="0"/>
          </a:p>
          <a:p>
            <a:r>
              <a:rPr lang="zh-TW" altLang="en-US" dirty="0"/>
              <a:t>授課</a:t>
            </a:r>
            <a:r>
              <a:rPr lang="zh-TW" altLang="en-US" dirty="0" smtClean="0"/>
              <a:t>班級：四年丙班</a:t>
            </a:r>
            <a:endParaRPr lang="zh-TW" altLang="en-US" dirty="0"/>
          </a:p>
        </p:txBody>
      </p:sp>
    </p:spTree>
    <p:extLst>
      <p:ext uri="{BB962C8B-B14F-4D97-AF65-F5344CB8AC3E}">
        <p14:creationId xmlns:p14="http://schemas.microsoft.com/office/powerpoint/2010/main" xmlns="" val="3424173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說課</a:t>
            </a:r>
            <a:r>
              <a:rPr lang="en-US" altLang="zh-TW" dirty="0"/>
              <a:t>〈</a:t>
            </a:r>
            <a:r>
              <a:rPr lang="zh-TW" altLang="en-US" dirty="0"/>
              <a:t>觀課前的對話</a:t>
            </a:r>
            <a:r>
              <a:rPr lang="en-US" altLang="zh-TW" dirty="0"/>
              <a:t>〉</a:t>
            </a:r>
            <a:endParaRPr lang="zh-TW" altLang="en-US" dirty="0"/>
          </a:p>
        </p:txBody>
      </p:sp>
      <p:sp>
        <p:nvSpPr>
          <p:cNvPr id="3" name="內容版面配置區 2"/>
          <p:cNvSpPr>
            <a:spLocks noGrp="1"/>
          </p:cNvSpPr>
          <p:nvPr>
            <p:ph idx="1"/>
          </p:nvPr>
        </p:nvSpPr>
        <p:spPr>
          <a:xfrm>
            <a:off x="395536" y="1628800"/>
            <a:ext cx="8208912" cy="4686320"/>
          </a:xfrm>
        </p:spPr>
        <p:txBody>
          <a:bodyPr>
            <a:normAutofit/>
          </a:bodyPr>
          <a:lstStyle/>
          <a:p>
            <a:r>
              <a:rPr lang="zh-TW" altLang="en-US" b="1" dirty="0" smtClean="0"/>
              <a:t>人權議題</a:t>
            </a:r>
            <a:r>
              <a:rPr lang="zh-TW" altLang="zh-TW" b="1" dirty="0" smtClean="0"/>
              <a:t>實質內涵</a:t>
            </a:r>
            <a:endParaRPr lang="en-US" altLang="zh-TW" dirty="0" smtClean="0"/>
          </a:p>
          <a:p>
            <a:pPr algn="just">
              <a:buFont typeface="Wingdings" pitchFamily="2" charset="2"/>
              <a:buChar char="u"/>
            </a:pPr>
            <a:r>
              <a:rPr lang="zh-TW" altLang="zh-TW" b="1" dirty="0" smtClean="0"/>
              <a:t>人</a:t>
            </a:r>
            <a:r>
              <a:rPr lang="en-US" altLang="zh-TW" b="1" dirty="0" smtClean="0"/>
              <a:t>E11 </a:t>
            </a:r>
            <a:r>
              <a:rPr lang="zh-TW" altLang="zh-TW" dirty="0" smtClean="0"/>
              <a:t>了解兒童權利宣言的內涵及兒童權利公約對兒童基本需求的維護與支持。</a:t>
            </a:r>
            <a:endParaRPr lang="zh-TW" altLang="en-US" dirty="0"/>
          </a:p>
        </p:txBody>
      </p:sp>
    </p:spTree>
    <p:extLst>
      <p:ext uri="{BB962C8B-B14F-4D97-AF65-F5344CB8AC3E}">
        <p14:creationId xmlns:p14="http://schemas.microsoft.com/office/powerpoint/2010/main" xmlns="" val="976275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說課</a:t>
            </a:r>
            <a:r>
              <a:rPr lang="en-US" altLang="zh-TW" dirty="0"/>
              <a:t>〈</a:t>
            </a:r>
            <a:r>
              <a:rPr lang="zh-TW" altLang="en-US" dirty="0"/>
              <a:t>觀課前的</a:t>
            </a:r>
            <a:r>
              <a:rPr lang="zh-TW" altLang="en-US" dirty="0" smtClean="0"/>
              <a:t>對話</a:t>
            </a:r>
            <a:r>
              <a:rPr lang="en-US" altLang="zh-TW" dirty="0" smtClean="0"/>
              <a:t>〉</a:t>
            </a:r>
            <a:endParaRPr lang="zh-TW" altLang="en-US" dirty="0"/>
          </a:p>
        </p:txBody>
      </p:sp>
      <p:sp>
        <p:nvSpPr>
          <p:cNvPr id="3" name="內容版面配置區 2"/>
          <p:cNvSpPr>
            <a:spLocks noGrp="1"/>
          </p:cNvSpPr>
          <p:nvPr>
            <p:ph idx="1"/>
          </p:nvPr>
        </p:nvSpPr>
        <p:spPr>
          <a:xfrm>
            <a:off x="1259632" y="1628800"/>
            <a:ext cx="7139136" cy="4686320"/>
          </a:xfrm>
        </p:spPr>
        <p:txBody>
          <a:bodyPr>
            <a:normAutofit/>
          </a:bodyPr>
          <a:lstStyle/>
          <a:p>
            <a:r>
              <a:rPr lang="zh-TW" altLang="zh-TW" b="1" dirty="0" smtClean="0"/>
              <a:t>核心素養項目與具體內涵</a:t>
            </a:r>
            <a:endParaRPr lang="en-US" altLang="zh-TW" b="1" dirty="0" smtClean="0"/>
          </a:p>
          <a:p>
            <a:r>
              <a:rPr lang="en-US" altLang="zh-TW" b="1" dirty="0" smtClean="0"/>
              <a:t>C1</a:t>
            </a:r>
            <a:r>
              <a:rPr lang="zh-TW" altLang="zh-TW" b="1" dirty="0" smtClean="0"/>
              <a:t>道德實踐與公民意識</a:t>
            </a:r>
            <a:endParaRPr lang="zh-TW" altLang="zh-TW" dirty="0" smtClean="0"/>
          </a:p>
          <a:p>
            <a:r>
              <a:rPr lang="en-US" altLang="zh-TW" b="1" dirty="0" smtClean="0"/>
              <a:t>E-C1</a:t>
            </a:r>
            <a:r>
              <a:rPr lang="en-US" altLang="zh-TW" dirty="0" smtClean="0"/>
              <a:t> </a:t>
            </a:r>
            <a:r>
              <a:rPr lang="zh-TW" altLang="zh-TW" dirty="0" smtClean="0"/>
              <a:t>具備個人生活道德的知識與是非判斷的能力，理解並遵守社會道德規範，培養公民意識，關懷生態環境。</a:t>
            </a:r>
            <a:r>
              <a:rPr lang="zh-TW" altLang="en-US" dirty="0" smtClean="0"/>
              <a:t>。</a:t>
            </a:r>
            <a:endParaRPr lang="zh-TW" altLang="en-US" dirty="0"/>
          </a:p>
        </p:txBody>
      </p:sp>
    </p:spTree>
    <p:extLst>
      <p:ext uri="{BB962C8B-B14F-4D97-AF65-F5344CB8AC3E}">
        <p14:creationId xmlns:p14="http://schemas.microsoft.com/office/powerpoint/2010/main" xmlns="" val="3138830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說課</a:t>
            </a:r>
            <a:r>
              <a:rPr lang="en-US" altLang="zh-TW" dirty="0"/>
              <a:t>〈</a:t>
            </a:r>
            <a:r>
              <a:rPr lang="zh-TW" altLang="en-US" dirty="0"/>
              <a:t>觀課前的</a:t>
            </a:r>
            <a:r>
              <a:rPr lang="zh-TW" altLang="en-US" dirty="0" smtClean="0"/>
              <a:t>對話</a:t>
            </a:r>
            <a:r>
              <a:rPr lang="en-US" altLang="zh-TW" dirty="0" smtClean="0"/>
              <a:t>〉</a:t>
            </a:r>
            <a:endParaRPr lang="zh-TW" altLang="en-US" dirty="0"/>
          </a:p>
        </p:txBody>
      </p:sp>
      <p:sp>
        <p:nvSpPr>
          <p:cNvPr id="3" name="內容版面配置區 2"/>
          <p:cNvSpPr>
            <a:spLocks noGrp="1"/>
          </p:cNvSpPr>
          <p:nvPr>
            <p:ph idx="1"/>
          </p:nvPr>
        </p:nvSpPr>
        <p:spPr>
          <a:xfrm>
            <a:off x="251520" y="1484784"/>
            <a:ext cx="8784976" cy="4686320"/>
          </a:xfrm>
        </p:spPr>
        <p:txBody>
          <a:bodyPr>
            <a:normAutofit/>
          </a:bodyPr>
          <a:lstStyle/>
          <a:p>
            <a:pPr marL="0" indent="0" algn="ctr">
              <a:buNone/>
            </a:pPr>
            <a:r>
              <a:rPr lang="zh-TW" altLang="en-US" dirty="0" smtClean="0"/>
              <a:t>教學目標</a:t>
            </a:r>
            <a:endParaRPr lang="en-US" altLang="zh-TW" dirty="0" smtClean="0"/>
          </a:p>
          <a:p>
            <a:pPr lvl="0"/>
            <a:r>
              <a:rPr lang="zh-TW" altLang="zh-TW" dirty="0" smtClean="0"/>
              <a:t>了解什麼是《兒童權利公約》─透過早期兒童的不利處境，覺察兒童健康長大的條件，藉以了解《兒童權利公約》的由來，以及公約保障兒童的四大權利。</a:t>
            </a:r>
          </a:p>
          <a:p>
            <a:r>
              <a:rPr lang="zh-TW" altLang="zh-TW" dirty="0" smtClean="0"/>
              <a:t>能說出兒童權利的重要─能找出一條自己覺得很重要的兒童權利，並以學習單進行倡議。</a:t>
            </a:r>
            <a:endParaRPr lang="zh-TW" altLang="en-US" dirty="0"/>
          </a:p>
        </p:txBody>
      </p:sp>
    </p:spTree>
    <p:extLst>
      <p:ext uri="{BB962C8B-B14F-4D97-AF65-F5344CB8AC3E}">
        <p14:creationId xmlns:p14="http://schemas.microsoft.com/office/powerpoint/2010/main" xmlns="" val="160068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說課</a:t>
            </a:r>
            <a:r>
              <a:rPr lang="en-US" altLang="zh-TW" dirty="0"/>
              <a:t>〈</a:t>
            </a:r>
            <a:r>
              <a:rPr lang="zh-TW" altLang="en-US" dirty="0"/>
              <a:t>觀課前的</a:t>
            </a:r>
            <a:r>
              <a:rPr lang="zh-TW" altLang="en-US" dirty="0" smtClean="0"/>
              <a:t>對話</a:t>
            </a:r>
            <a:r>
              <a:rPr lang="en-US" altLang="zh-TW" dirty="0" smtClean="0"/>
              <a:t>〉</a:t>
            </a:r>
            <a:endParaRPr lang="zh-TW" altLang="en-US" dirty="0"/>
          </a:p>
        </p:txBody>
      </p:sp>
      <p:sp>
        <p:nvSpPr>
          <p:cNvPr id="3" name="內容版面配置區 2"/>
          <p:cNvSpPr>
            <a:spLocks noGrp="1"/>
          </p:cNvSpPr>
          <p:nvPr>
            <p:ph idx="1"/>
          </p:nvPr>
        </p:nvSpPr>
        <p:spPr>
          <a:xfrm>
            <a:off x="1259632" y="2276872"/>
            <a:ext cx="7139136" cy="4038248"/>
          </a:xfrm>
        </p:spPr>
        <p:txBody>
          <a:bodyPr>
            <a:normAutofit/>
          </a:bodyPr>
          <a:lstStyle/>
          <a:p>
            <a:pPr marL="0" indent="0" algn="ctr">
              <a:buNone/>
            </a:pPr>
            <a:r>
              <a:rPr lang="zh-TW" altLang="en-US" sz="5400" dirty="0" smtClean="0"/>
              <a:t>學生狀況</a:t>
            </a:r>
            <a:endParaRPr lang="en-US" altLang="zh-TW" sz="5400" dirty="0" smtClean="0"/>
          </a:p>
          <a:p>
            <a:pPr marL="0" indent="0" algn="ctr">
              <a:buNone/>
            </a:pPr>
            <a:endParaRPr lang="en-US" altLang="zh-TW" sz="2000" dirty="0" smtClean="0"/>
          </a:p>
          <a:p>
            <a:pPr marL="0" indent="0" algn="ctr">
              <a:buNone/>
            </a:pPr>
            <a:r>
              <a:rPr lang="zh-TW" altLang="en-US" sz="5400" dirty="0" smtClean="0"/>
              <a:t>特殊</a:t>
            </a:r>
            <a:r>
              <a:rPr lang="zh-TW" altLang="en-US" sz="5400" dirty="0"/>
              <a:t>學生</a:t>
            </a:r>
          </a:p>
        </p:txBody>
      </p:sp>
    </p:spTree>
    <p:extLst>
      <p:ext uri="{BB962C8B-B14F-4D97-AF65-F5344CB8AC3E}">
        <p14:creationId xmlns:p14="http://schemas.microsoft.com/office/powerpoint/2010/main" xmlns="" val="729370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srcRect l="29253" t="24003" r="29492" b="7990"/>
          <a:stretch>
            <a:fillRect/>
          </a:stretch>
        </p:blipFill>
        <p:spPr bwMode="auto">
          <a:xfrm>
            <a:off x="1475656" y="620688"/>
            <a:ext cx="6120680" cy="567553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132856"/>
            <a:ext cx="8229600" cy="2880320"/>
          </a:xfrm>
        </p:spPr>
        <p:txBody>
          <a:bodyPr>
            <a:noAutofit/>
          </a:bodyPr>
          <a:lstStyle/>
          <a:p>
            <a:r>
              <a:rPr lang="zh-TW" altLang="en-US" sz="9600" dirty="0" smtClean="0"/>
              <a:t>議 課</a:t>
            </a:r>
            <a:endParaRPr lang="zh-TW" altLang="en-US" sz="9600" dirty="0"/>
          </a:p>
        </p:txBody>
      </p:sp>
    </p:spTree>
    <p:extLst>
      <p:ext uri="{BB962C8B-B14F-4D97-AF65-F5344CB8AC3E}">
        <p14:creationId xmlns:p14="http://schemas.microsoft.com/office/powerpoint/2010/main" xmlns="" val="305546320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撲面">
  <a:themeElements>
    <a:clrScheme name="暗香撲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撲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暗香撲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1255</TotalTime>
  <Words>241</Words>
  <Application>Microsoft Office PowerPoint</Application>
  <PresentationFormat>如螢幕大小 (4:3)</PresentationFormat>
  <Paragraphs>34</Paragraphs>
  <Slides>8</Slides>
  <Notes>8</Notes>
  <HiddenSlides>0</HiddenSlides>
  <MMClips>0</MMClips>
  <ScaleCrop>false</ScaleCrop>
  <HeadingPairs>
    <vt:vector size="4" baseType="variant">
      <vt:variant>
        <vt:lpstr>佈景主題</vt:lpstr>
      </vt:variant>
      <vt:variant>
        <vt:i4>1</vt:i4>
      </vt:variant>
      <vt:variant>
        <vt:lpstr>投影片標題</vt:lpstr>
      </vt:variant>
      <vt:variant>
        <vt:i4>8</vt:i4>
      </vt:variant>
    </vt:vector>
  </HeadingPairs>
  <TitlesOfParts>
    <vt:vector size="9" baseType="lpstr">
      <vt:lpstr>暗香撲面</vt:lpstr>
      <vt:lpstr>桃園市國民教育輔導團 人權教育議題到校輔導</vt:lpstr>
      <vt:lpstr>說課〈觀課前的對話〉</vt:lpstr>
      <vt:lpstr>說課〈觀課前的對話〉</vt:lpstr>
      <vt:lpstr>說課〈觀課前的對話〉</vt:lpstr>
      <vt:lpstr>說課〈觀課前的對話〉</vt:lpstr>
      <vt:lpstr>說課〈觀課前的對話〉</vt:lpstr>
      <vt:lpstr>投影片 7</vt:lpstr>
      <vt:lpstr>議 課</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輔導主任</cp:lastModifiedBy>
  <cp:revision>14</cp:revision>
  <cp:lastPrinted>2018-04-25T08:56:11Z</cp:lastPrinted>
  <dcterms:created xsi:type="dcterms:W3CDTF">2018-04-25T08:21:45Z</dcterms:created>
  <dcterms:modified xsi:type="dcterms:W3CDTF">2020-03-25T03:56:02Z</dcterms:modified>
</cp:coreProperties>
</file>