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76" r:id="rId4"/>
    <p:sldId id="277" r:id="rId5"/>
    <p:sldId id="258" r:id="rId6"/>
    <p:sldId id="280" r:id="rId7"/>
    <p:sldId id="263" r:id="rId8"/>
    <p:sldId id="281" r:id="rId9"/>
    <p:sldId id="257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26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23323-2FAC-4163-B8AE-C8C8A9A14D14}" type="datetimeFigureOut">
              <a:rPr lang="zh-TW" altLang="en-US" smtClean="0"/>
              <a:t>2023/5/24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1B5E6-61CF-457F-BF03-86D3BD1650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06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1B5E6-61CF-457F-BF03-86D3BD1650D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113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628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563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301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04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103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572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652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975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117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10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79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F22A6-F41B-48BF-98DF-E76510C8D4A5}" type="datetimeFigureOut">
              <a:rPr lang="zh-CN" altLang="en-US" smtClean="0"/>
              <a:t>2023/5/24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42A89-7F75-40EF-9F46-EB0761758A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043" y="2371068"/>
            <a:ext cx="2229082" cy="2115864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2869A07-8ABD-4517-9A6D-4C15FEE4CA8C}"/>
              </a:ext>
            </a:extLst>
          </p:cNvPr>
          <p:cNvSpPr/>
          <p:nvPr/>
        </p:nvSpPr>
        <p:spPr>
          <a:xfrm>
            <a:off x="980196" y="239333"/>
            <a:ext cx="102316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華康墨字體" panose="040B0909000000000000" pitchFamily="81" charset="-120"/>
                <a:ea typeface="華康墨字體" panose="040B0909000000000000" pitchFamily="81" charset="-120"/>
              </a:rPr>
              <a:t> </a:t>
            </a:r>
            <a:r>
              <a:rPr lang="en-US" altLang="zh-TW" sz="5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華康墨字體" panose="040B0909000000000000" pitchFamily="81" charset="-120"/>
                <a:ea typeface="華康墨字體" panose="040B0909000000000000" pitchFamily="81" charset="-120"/>
              </a:rPr>
              <a:t>111</a:t>
            </a:r>
            <a:r>
              <a:rPr lang="zh-TW" altLang="en-US" sz="5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華康墨字體" panose="040B0909000000000000" pitchFamily="81" charset="-120"/>
                <a:ea typeface="華康墨字體" panose="040B0909000000000000" pitchFamily="81" charset="-120"/>
              </a:rPr>
              <a:t>學年度國教輔導團綜合領域到校服務課程活動設計</a:t>
            </a:r>
            <a:endParaRPr lang="en-US" altLang="zh-TW" sz="5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華康墨字體" panose="040B0909000000000000" pitchFamily="81" charset="-120"/>
              <a:ea typeface="華康墨字體" panose="040B0909000000000000" pitchFamily="81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1C169E0-D317-455B-A484-91C80D779E62}"/>
              </a:ext>
            </a:extLst>
          </p:cNvPr>
          <p:cNvSpPr/>
          <p:nvPr/>
        </p:nvSpPr>
        <p:spPr>
          <a:xfrm>
            <a:off x="3547829" y="2596049"/>
            <a:ext cx="49055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zh-TW" altLang="en-US" sz="7200" b="1" i="1" cap="none" spc="150" dirty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華康娃娃空心體-W5" panose="040B0509000000000000" pitchFamily="81" charset="-120"/>
                <a:ea typeface="華康娃娃空心體-W5" panose="040B0509000000000000" pitchFamily="81" charset="-120"/>
              </a:rPr>
              <a:t>地球保衛戰</a:t>
            </a:r>
          </a:p>
        </p:txBody>
      </p:sp>
      <p:sp>
        <p:nvSpPr>
          <p:cNvPr id="9" name="副標題 2">
            <a:extLst>
              <a:ext uri="{FF2B5EF4-FFF2-40B4-BE49-F238E27FC236}">
                <a16:creationId xmlns:a16="http://schemas.microsoft.com/office/drawing/2014/main" id="{44275440-A8AD-4586-9A96-878754A861A4}"/>
              </a:ext>
            </a:extLst>
          </p:cNvPr>
          <p:cNvSpPr txBox="1">
            <a:spLocks/>
          </p:cNvSpPr>
          <p:nvPr/>
        </p:nvSpPr>
        <p:spPr>
          <a:xfrm>
            <a:off x="1717531" y="4668588"/>
            <a:ext cx="9184930" cy="19500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POP1體W5(P)" pitchFamily="82" charset="-120"/>
                <a:ea typeface="超研澤粗隸" panose="02010609010101010101" pitchFamily="49" charset="-120"/>
              </a:rPr>
              <a:t>桃園市國教輔導團</a:t>
            </a:r>
            <a:endParaRPr lang="en-US" altLang="zh-TW" sz="4000" b="1" dirty="0">
              <a:solidFill>
                <a:schemeClr val="accent2">
                  <a:lumMod val="75000"/>
                </a:schemeClr>
              </a:solidFill>
              <a:latin typeface="華康POP1體W5(P)" pitchFamily="82" charset="-120"/>
              <a:ea typeface="超研澤粗隸" panose="02010609010101010101" pitchFamily="49" charset="-120"/>
            </a:endParaRPr>
          </a:p>
          <a:p>
            <a:pPr marL="0" indent="0" algn="ctr"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POP1體W5(P)" pitchFamily="82" charset="-120"/>
                <a:ea typeface="超研澤粗隸" panose="02010609010101010101" pitchFamily="49" charset="-120"/>
              </a:rPr>
              <a:t>綜合領域兼輔</a:t>
            </a:r>
            <a:endParaRPr lang="en-US" altLang="zh-TW" sz="4000" b="1" dirty="0">
              <a:solidFill>
                <a:schemeClr val="accent2">
                  <a:lumMod val="75000"/>
                </a:schemeClr>
              </a:solidFill>
              <a:latin typeface="華康POP1體W5(P)" pitchFamily="82" charset="-120"/>
              <a:ea typeface="超研澤粗隸" panose="02010609010101010101" pitchFamily="49" charset="-120"/>
            </a:endParaRPr>
          </a:p>
          <a:p>
            <a:pPr marL="0" indent="0" algn="ctr"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POP1體W5(P)" pitchFamily="82" charset="-120"/>
                <a:ea typeface="超研澤粗隸" panose="02010609010101010101" pitchFamily="49" charset="-120"/>
              </a:rPr>
              <a:t>吳美鳳主任、麥桂齡主任、蘇鴻彬組長</a:t>
            </a:r>
            <a:br>
              <a:rPr lang="en-US" altLang="zh-TW" sz="4000" b="1" dirty="0">
                <a:solidFill>
                  <a:schemeClr val="accent2">
                    <a:lumMod val="75000"/>
                  </a:schemeClr>
                </a:solidFill>
                <a:latin typeface="華康POP1體W5(P)" pitchFamily="82" charset="-120"/>
                <a:ea typeface="超研澤粗隸" panose="02010609010101010101" pitchFamily="49" charset="-120"/>
              </a:rPr>
            </a:br>
            <a:endParaRPr lang="en-US" altLang="zh-TW" sz="4000" b="1" dirty="0">
              <a:solidFill>
                <a:schemeClr val="accent2">
                  <a:lumMod val="75000"/>
                </a:schemeClr>
              </a:solidFill>
              <a:latin typeface="華康POP1體W5(P)" pitchFamily="82" charset="-120"/>
              <a:ea typeface="超研澤粗隸" panose="02010609010101010101" pitchFamily="49" charset="-120"/>
            </a:endParaRPr>
          </a:p>
          <a:p>
            <a:pPr marL="0" indent="0" algn="ctr">
              <a:lnSpc>
                <a:spcPts val="3000"/>
              </a:lnSpc>
              <a:buFont typeface="Arial" panose="020B0604020202020204" pitchFamily="34" charset="0"/>
              <a:buNone/>
            </a:pPr>
            <a:endParaRPr lang="zh-TW" altLang="en-US" sz="4000" b="1" dirty="0">
              <a:solidFill>
                <a:schemeClr val="accent2">
                  <a:lumMod val="75000"/>
                </a:schemeClr>
              </a:solidFill>
              <a:latin typeface="華康POP1體W5(P)" pitchFamily="82" charset="-120"/>
              <a:ea typeface="超研澤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035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0" y="6500211"/>
            <a:ext cx="8006957" cy="391240"/>
            <a:chOff x="3435705" y="2258827"/>
            <a:chExt cx="5405065" cy="391240"/>
          </a:xfrm>
        </p:grpSpPr>
        <p:sp>
          <p:nvSpPr>
            <p:cNvPr id="6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" y="2374092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467466" y="1112109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公開授課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40515" y="1429847"/>
            <a:ext cx="7927551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        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地球保衛戰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帶隊校長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邱冠璋校長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  持 人 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蘇鴻彬組長               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  計  者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麥桂齡主任、吳美鳳主  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任、蘇鴻彬組長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麥桂齡主任</a:t>
            </a:r>
          </a:p>
        </p:txBody>
      </p:sp>
      <p:pic>
        <p:nvPicPr>
          <p:cNvPr id="9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1517024"/>
            <a:ext cx="638755" cy="522617"/>
          </a:xfrm>
          <a:prstGeom prst="rect">
            <a:avLst/>
          </a:prstGeom>
        </p:spPr>
      </p:pic>
      <p:pic>
        <p:nvPicPr>
          <p:cNvPr id="10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2003766"/>
            <a:ext cx="638755" cy="522617"/>
          </a:xfrm>
          <a:prstGeom prst="rect">
            <a:avLst/>
          </a:prstGeom>
        </p:spPr>
      </p:pic>
      <p:pic>
        <p:nvPicPr>
          <p:cNvPr id="11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2572830"/>
            <a:ext cx="638755" cy="522617"/>
          </a:xfrm>
          <a:prstGeom prst="rect">
            <a:avLst/>
          </a:prstGeom>
        </p:spPr>
      </p:pic>
      <p:pic>
        <p:nvPicPr>
          <p:cNvPr id="14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19988" y="3230171"/>
            <a:ext cx="638755" cy="522617"/>
          </a:xfrm>
          <a:prstGeom prst="rect">
            <a:avLst/>
          </a:prstGeom>
        </p:spPr>
      </p:pic>
      <p:pic>
        <p:nvPicPr>
          <p:cNvPr id="15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19987" y="4575832"/>
            <a:ext cx="638755" cy="52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0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" y="2374092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467466" y="1112109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活動流程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982433"/>
              </p:ext>
            </p:extLst>
          </p:nvPr>
        </p:nvGraphicFramePr>
        <p:xfrm>
          <a:off x="4375230" y="1553042"/>
          <a:ext cx="7546696" cy="25333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96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2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444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地點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44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1:10~1:50</a:t>
                      </a:r>
                      <a:endParaRPr lang="zh-TW" altLang="en-US" sz="3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觀課</a:t>
                      </a: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公開授課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風雨教室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44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2:00~2:40</a:t>
                      </a:r>
                      <a:endParaRPr lang="zh-TW" altLang="en-US" sz="3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議課</a:t>
                      </a: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課後討論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風雨教室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58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32163" y="1697409"/>
            <a:ext cx="8006957" cy="391240"/>
            <a:chOff x="3435705" y="2258827"/>
            <a:chExt cx="5405065" cy="391240"/>
          </a:xfrm>
        </p:grpSpPr>
        <p:sp>
          <p:nvSpPr>
            <p:cNvPr id="6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" y="2374092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467466" y="1112109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說課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1128069" y="413764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4800" b="1" dirty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3600" b="1" dirty="0"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3600" b="1" dirty="0">
              <a:solidFill>
                <a:srgbClr val="0000FF"/>
              </a:solidFill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2000" b="1" dirty="0"/>
          </a:p>
          <a:p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1585733" y="1312660"/>
            <a:ext cx="10339780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說明設計背景、學習目標及教案設計等</a:t>
            </a:r>
          </a:p>
        </p:txBody>
      </p:sp>
      <p:grpSp>
        <p:nvGrpSpPr>
          <p:cNvPr id="11" name="组合 4"/>
          <p:cNvGrpSpPr/>
          <p:nvPr/>
        </p:nvGrpSpPr>
        <p:grpSpPr>
          <a:xfrm>
            <a:off x="4127789" y="3251141"/>
            <a:ext cx="8006957" cy="391240"/>
            <a:chOff x="3435705" y="2258827"/>
            <a:chExt cx="5405065" cy="391240"/>
          </a:xfrm>
        </p:grpSpPr>
        <p:sp>
          <p:nvSpPr>
            <p:cNvPr id="14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5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2486042" y="2779617"/>
            <a:ext cx="97429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5"/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提示主要教學流程及協助觀察的焦點</a:t>
            </a:r>
          </a:p>
        </p:txBody>
      </p:sp>
      <p:grpSp>
        <p:nvGrpSpPr>
          <p:cNvPr id="16" name="组合 4"/>
          <p:cNvGrpSpPr/>
          <p:nvPr/>
        </p:nvGrpSpPr>
        <p:grpSpPr>
          <a:xfrm>
            <a:off x="4048384" y="4876688"/>
            <a:ext cx="8006957" cy="391240"/>
            <a:chOff x="3435705" y="2258827"/>
            <a:chExt cx="5405065" cy="391240"/>
          </a:xfrm>
        </p:grpSpPr>
        <p:sp>
          <p:nvSpPr>
            <p:cNvPr id="17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8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4589585" y="3988572"/>
            <a:ext cx="74260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略述學生狀況</a:t>
            </a:r>
            <a:r>
              <a:rPr lang="zh-TW" altLang="en-US" sz="3200" b="1" dirty="0">
                <a:solidFill>
                  <a:srgbClr val="0070C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增進觀課者更能清楚</a:t>
            </a:r>
            <a:endParaRPr lang="en-US" altLang="zh-TW" sz="32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觀察學生學習</a:t>
            </a:r>
          </a:p>
        </p:txBody>
      </p:sp>
    </p:spTree>
    <p:extLst>
      <p:ext uri="{BB962C8B-B14F-4D97-AF65-F5344CB8AC3E}">
        <p14:creationId xmlns:p14="http://schemas.microsoft.com/office/powerpoint/2010/main" val="272902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4" y="-10743"/>
            <a:ext cx="3480042" cy="330328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4319085" y="2135024"/>
            <a:ext cx="7623041" cy="391240"/>
            <a:chOff x="3435705" y="2258827"/>
            <a:chExt cx="5405065" cy="391240"/>
          </a:xfrm>
        </p:grpSpPr>
        <p:sp>
          <p:nvSpPr>
            <p:cNvPr id="9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0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112579" y="4058234"/>
            <a:ext cx="9399449" cy="589960"/>
            <a:chOff x="3435705" y="2258827"/>
            <a:chExt cx="5405065" cy="391240"/>
          </a:xfrm>
        </p:grpSpPr>
        <p:sp>
          <p:nvSpPr>
            <p:cNvPr id="12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3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" name="文本框 29"/>
          <p:cNvSpPr txBox="1"/>
          <p:nvPr/>
        </p:nvSpPr>
        <p:spPr>
          <a:xfrm>
            <a:off x="249874" y="434747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學習目標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80237" y="1726325"/>
            <a:ext cx="10861889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了解生態資源的有限及相關環境的重要性。</a:t>
            </a:r>
          </a:p>
        </p:txBody>
      </p:sp>
      <p:sp>
        <p:nvSpPr>
          <p:cNvPr id="20" name="矩形 19"/>
          <p:cNvSpPr/>
          <p:nvPr/>
        </p:nvSpPr>
        <p:spPr>
          <a:xfrm>
            <a:off x="-224989" y="3353765"/>
            <a:ext cx="11481568" cy="880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認知人類活動對環境已造成威脅，對地球上的   </a:t>
            </a:r>
            <a:endParaRPr lang="en-US" altLang="zh-TW" sz="32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生物及生態資源影響深遠。</a:t>
            </a:r>
          </a:p>
        </p:txBody>
      </p:sp>
      <p:grpSp>
        <p:nvGrpSpPr>
          <p:cNvPr id="14" name="组合 10">
            <a:extLst>
              <a:ext uri="{FF2B5EF4-FFF2-40B4-BE49-F238E27FC236}">
                <a16:creationId xmlns:a16="http://schemas.microsoft.com/office/drawing/2014/main" id="{47CC3A2B-B628-4AE6-96A9-1DBE4AFAF5E1}"/>
              </a:ext>
            </a:extLst>
          </p:cNvPr>
          <p:cNvGrpSpPr/>
          <p:nvPr/>
        </p:nvGrpSpPr>
        <p:grpSpPr>
          <a:xfrm>
            <a:off x="2396359" y="5833293"/>
            <a:ext cx="9115669" cy="589960"/>
            <a:chOff x="3435705" y="2258827"/>
            <a:chExt cx="5405065" cy="391240"/>
          </a:xfrm>
        </p:grpSpPr>
        <p:sp>
          <p:nvSpPr>
            <p:cNvPr id="15" name="Freeform 171">
              <a:extLst>
                <a:ext uri="{FF2B5EF4-FFF2-40B4-BE49-F238E27FC236}">
                  <a16:creationId xmlns:a16="http://schemas.microsoft.com/office/drawing/2014/main" id="{643D614A-9912-45E3-ACCC-DCA5DAE8D2FD}"/>
                </a:ext>
              </a:extLst>
            </p:cNvPr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6" name="Freeform 59">
              <a:extLst>
                <a:ext uri="{FF2B5EF4-FFF2-40B4-BE49-F238E27FC236}">
                  <a16:creationId xmlns:a16="http://schemas.microsoft.com/office/drawing/2014/main" id="{49EBFA9F-EF2F-4AC6-B3F6-ED51AE045FD9}"/>
                </a:ext>
              </a:extLst>
            </p:cNvPr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2C786585-3ABD-4A82-B6DA-9DE3A70EF6D7}"/>
              </a:ext>
            </a:extLst>
          </p:cNvPr>
          <p:cNvSpPr/>
          <p:nvPr/>
        </p:nvSpPr>
        <p:spPr>
          <a:xfrm>
            <a:off x="-393155" y="5510165"/>
            <a:ext cx="12585155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應該要珍惜生態資源並將環境保護實踐在生活中。</a:t>
            </a:r>
          </a:p>
        </p:txBody>
      </p:sp>
    </p:spTree>
    <p:extLst>
      <p:ext uri="{BB962C8B-B14F-4D97-AF65-F5344CB8AC3E}">
        <p14:creationId xmlns:p14="http://schemas.microsoft.com/office/powerpoint/2010/main" val="21513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6" y="36617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29"/>
          <p:cNvSpPr txBox="1"/>
          <p:nvPr/>
        </p:nvSpPr>
        <p:spPr>
          <a:xfrm>
            <a:off x="1565849" y="747983"/>
            <a:ext cx="3366481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教學脈絡流程</a:t>
            </a:r>
            <a:endParaRPr lang="zh-CN" altLang="en-US" sz="40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573064" y="573966"/>
            <a:ext cx="1003192" cy="820792"/>
          </a:xfrm>
          <a:prstGeom prst="rect">
            <a:avLst/>
          </a:prstGeom>
        </p:spPr>
      </p:pic>
      <p:pic>
        <p:nvPicPr>
          <p:cNvPr id="28" name="圖片 27" descr="C:\綜團\到校輔導\2.png">
            <a:extLst>
              <a:ext uri="{FF2B5EF4-FFF2-40B4-BE49-F238E27FC236}">
                <a16:creationId xmlns:a16="http://schemas.microsoft.com/office/drawing/2014/main" id="{480FEC0D-A710-42D3-A48E-31525EC164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007" y="1537938"/>
            <a:ext cx="9585433" cy="491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26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13" y="603121"/>
            <a:ext cx="2799288" cy="2796554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3622088" y="716027"/>
            <a:ext cx="5113914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學生學習概述</a:t>
            </a:r>
            <a:endParaRPr lang="zh-CN" altLang="en-US" sz="40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4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3622088" y="603121"/>
            <a:ext cx="1003192" cy="820792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F20513F8-37FB-4408-9F10-8DA777802A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676" y="1423913"/>
            <a:ext cx="7141779" cy="543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3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364031" y="429259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29"/>
          <p:cNvSpPr txBox="1"/>
          <p:nvPr/>
        </p:nvSpPr>
        <p:spPr>
          <a:xfrm>
            <a:off x="1214986" y="776824"/>
            <a:ext cx="3366481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議課面面觀</a:t>
            </a:r>
            <a:endParaRPr lang="zh-CN" altLang="en-US" sz="40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6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573064" y="573966"/>
            <a:ext cx="1003192" cy="82079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23060" y="3692222"/>
            <a:ext cx="1142296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■請觀察者針對孩子們的學習給建議。</a:t>
            </a:r>
          </a:p>
        </p:txBody>
      </p:sp>
      <p:pic>
        <p:nvPicPr>
          <p:cNvPr id="2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9" t="21083" r="22895" b="25990"/>
          <a:stretch/>
        </p:blipFill>
        <p:spPr>
          <a:xfrm>
            <a:off x="903164" y="1619647"/>
            <a:ext cx="2083443" cy="1759352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D7D60425-0E72-4ED2-830A-643D7D6B6BD2}"/>
              </a:ext>
            </a:extLst>
          </p:cNvPr>
          <p:cNvSpPr/>
          <p:nvPr/>
        </p:nvSpPr>
        <p:spPr>
          <a:xfrm>
            <a:off x="323060" y="1658193"/>
            <a:ext cx="1142296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■請教學者針對三個省思問題先回答。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E3CB99A8-F81B-4F2F-A1CA-F5E11E768E49}"/>
              </a:ext>
            </a:extLst>
          </p:cNvPr>
          <p:cNvSpPr/>
          <p:nvPr/>
        </p:nvSpPr>
        <p:spPr>
          <a:xfrm>
            <a:off x="3253214" y="214448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>
              <a:spcAft>
                <a:spcPts val="0"/>
              </a:spcAft>
            </a:pPr>
            <a:r>
              <a:rPr lang="zh-TW" altLang="zh-TW" sz="2400" b="1" kern="1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教學目標達成率？</a:t>
            </a:r>
            <a:endParaRPr lang="zh-TW" altLang="zh-TW" sz="2400" kern="1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zh-TW" altLang="zh-TW" sz="2400" b="1" kern="1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最滿意的教學活動是哪一個？為什麼？</a:t>
            </a:r>
            <a:endParaRPr lang="zh-TW" altLang="zh-TW" sz="2400" kern="1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zh-TW" altLang="zh-TW" sz="2400" b="1" kern="1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如果時光倒流，可以修正的地方為何？</a:t>
            </a:r>
            <a:endParaRPr lang="zh-TW" altLang="zh-TW" sz="2400" kern="1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4E91F2C0-399B-449B-8A2A-02D14EFBBAE5}"/>
              </a:ext>
            </a:extLst>
          </p:cNvPr>
          <p:cNvSpPr/>
          <p:nvPr/>
        </p:nvSpPr>
        <p:spPr>
          <a:xfrm>
            <a:off x="323060" y="4470377"/>
            <a:ext cx="1142296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■請教學者針對觀察者建議給予回應或澄清。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090D2C38-EC92-40F4-AC51-1E290A1B0B49}"/>
              </a:ext>
            </a:extLst>
          </p:cNvPr>
          <p:cNvSpPr/>
          <p:nvPr/>
        </p:nvSpPr>
        <p:spPr>
          <a:xfrm>
            <a:off x="323060" y="5238353"/>
            <a:ext cx="1142296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>
              <a:lnSpc>
                <a:spcPct val="80000"/>
              </a:lnSpc>
            </a:pP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■請帶隊校長總結。</a:t>
            </a:r>
          </a:p>
        </p:txBody>
      </p:sp>
    </p:spTree>
    <p:extLst>
      <p:ext uri="{BB962C8B-B14F-4D97-AF65-F5344CB8AC3E}">
        <p14:creationId xmlns:p14="http://schemas.microsoft.com/office/powerpoint/2010/main" val="288548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668" y="492368"/>
            <a:ext cx="6513586" cy="618275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319624" y="1468496"/>
            <a:ext cx="1095244" cy="341632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latin typeface="汉仪柏京体简" panose="00020600040101010101" pitchFamily="18" charset="-122"/>
                <a:ea typeface="汉仪柏京体简" panose="00020600040101010101" pitchFamily="18" charset="-122"/>
              </a:rPr>
              <a:t>感</a:t>
            </a:r>
            <a:r>
              <a:rPr lang="zh-TW" altLang="en-US" sz="5400" b="1" dirty="0">
                <a:latin typeface="汉仪柏京体简" panose="00020600040101010101" pitchFamily="18" charset="-122"/>
                <a:ea typeface="汉仪柏京体简" panose="00020600040101010101" pitchFamily="18" charset="-122"/>
              </a:rPr>
              <a:t>謝參與</a:t>
            </a:r>
            <a:endParaRPr lang="zh-CN" altLang="en-US" sz="5400" b="1" dirty="0">
              <a:latin typeface="汉仪柏京体简" panose="00020600040101010101" pitchFamily="18" charset="-122"/>
              <a:ea typeface="汉仪柏京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16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273</Words>
  <Application>Microsoft Office PowerPoint</Application>
  <PresentationFormat>寬螢幕</PresentationFormat>
  <Paragraphs>47</Paragraphs>
  <Slides>9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26" baseType="lpstr">
      <vt:lpstr>等线</vt:lpstr>
      <vt:lpstr>等线 Light</vt:lpstr>
      <vt:lpstr>汉仪柏京体简</vt:lpstr>
      <vt:lpstr>汉仪黑荔枝体简</vt:lpstr>
      <vt:lpstr>華康POP1體W5(P)</vt:lpstr>
      <vt:lpstr>華康中黑體</vt:lpstr>
      <vt:lpstr>華康娃娃空心體-W5</vt:lpstr>
      <vt:lpstr>華康墨字體</vt:lpstr>
      <vt:lpstr>超研澤粗隸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42</cp:revision>
  <dcterms:created xsi:type="dcterms:W3CDTF">2017-07-06T02:27:18Z</dcterms:created>
  <dcterms:modified xsi:type="dcterms:W3CDTF">2023-05-24T03:12:20Z</dcterms:modified>
</cp:coreProperties>
</file>