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7"/>
  </p:notesMasterIdLst>
  <p:sldIdLst>
    <p:sldId id="313" r:id="rId3"/>
    <p:sldId id="315" r:id="rId4"/>
    <p:sldId id="277" r:id="rId5"/>
    <p:sldId id="314" r:id="rId6"/>
  </p:sldIdLst>
  <p:sldSz cx="9144000" cy="6858000" type="screen4x3"/>
  <p:notesSz cx="6858000" cy="9144000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33CC"/>
    <a:srgbClr val="FF3399"/>
    <a:srgbClr val="A80054"/>
    <a:srgbClr val="FF99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等深淺樣式 2 - 輔色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445" autoAdjust="0"/>
    <p:restoredTop sz="95249" autoAdjust="0"/>
  </p:normalViewPr>
  <p:slideViewPr>
    <p:cSldViewPr showGuides="1">
      <p:cViewPr varScale="1">
        <p:scale>
          <a:sx n="109" d="100"/>
          <a:sy n="109" d="100"/>
        </p:scale>
        <p:origin x="1626" y="12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1.xml"/><Relationship Id="rId7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tableStyles" Target="tableStyles.xml"/><Relationship Id="rId5" Type="http://schemas.openxmlformats.org/officeDocument/2006/relationships/slide" Target="slides/slide3.xml"/><Relationship Id="rId10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C01886B-4CF3-42B8-ABB1-4528EA9A4281}" type="datetimeFigureOut">
              <a:rPr lang="zh-TW" altLang="en-US" smtClean="0"/>
              <a:pPr/>
              <a:t>2022/5/6</a:t>
            </a:fld>
            <a:endParaRPr lang="zh-TW" altLang="en-US"/>
          </a:p>
        </p:txBody>
      </p:sp>
      <p:sp>
        <p:nvSpPr>
          <p:cNvPr id="4" name="投影片圖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TW" altLang="en-US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FD97BE8-4C62-4B5C-92BC-5B2C0EE034B0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83624634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/>
              <a:t>按一下以編輯母片副標題樣式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B01FD0-A26C-4F41-B20C-67A12AF62E70}" type="datetimeFigureOut">
              <a:rPr lang="zh-TW" altLang="en-US" smtClean="0"/>
              <a:pPr/>
              <a:t>2022/5/6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D157A0-B0B6-4B1B-BDD8-81B03E798540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48318093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B01FD0-A26C-4F41-B20C-67A12AF62E70}" type="datetimeFigureOut">
              <a:rPr lang="zh-TW" altLang="en-US" smtClean="0"/>
              <a:pPr/>
              <a:t>2022/5/6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D157A0-B0B6-4B1B-BDD8-81B03E798540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94508822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B01FD0-A26C-4F41-B20C-67A12AF62E70}" type="datetimeFigureOut">
              <a:rPr lang="zh-TW" altLang="en-US" smtClean="0"/>
              <a:pPr/>
              <a:t>2022/5/6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D157A0-B0B6-4B1B-BDD8-81B03E798540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48252867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B01FD0-A26C-4F41-B20C-67A12AF62E70}" type="datetimeFigureOut">
              <a:rPr lang="zh-TW" altLang="en-US" smtClean="0"/>
              <a:pPr/>
              <a:t>2022/5/6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D157A0-B0B6-4B1B-BDD8-81B03E798540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3002972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B01FD0-A26C-4F41-B20C-67A12AF62E70}" type="datetimeFigureOut">
              <a:rPr lang="zh-TW" altLang="en-US" smtClean="0"/>
              <a:pPr/>
              <a:t>2022/5/6</a:t>
            </a:fld>
            <a:endParaRPr lang="zh-TW" altLang="en-US"/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D157A0-B0B6-4B1B-BDD8-81B03E798540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56800068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B01FD0-A26C-4F41-B20C-67A12AF62E70}" type="datetimeFigureOut">
              <a:rPr lang="zh-TW" altLang="en-US" smtClean="0"/>
              <a:pPr/>
              <a:t>2022/5/6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D157A0-B0B6-4B1B-BDD8-81B03E798540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94164641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B01FD0-A26C-4F41-B20C-67A12AF62E70}" type="datetimeFigureOut">
              <a:rPr lang="zh-TW" altLang="en-US" smtClean="0"/>
              <a:pPr/>
              <a:t>2022/5/6</a:t>
            </a:fld>
            <a:endParaRPr lang="zh-TW" altLang="en-US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D157A0-B0B6-4B1B-BDD8-81B03E798540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51319405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B01FD0-A26C-4F41-B20C-67A12AF62E70}" type="datetimeFigureOut">
              <a:rPr lang="zh-TW" altLang="en-US" smtClean="0"/>
              <a:pPr/>
              <a:t>2022/5/6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D157A0-B0B6-4B1B-BDD8-81B03E798540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04562064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B01FD0-A26C-4F41-B20C-67A12AF62E70}" type="datetimeFigureOut">
              <a:rPr lang="zh-TW" altLang="en-US" smtClean="0"/>
              <a:pPr/>
              <a:t>2022/5/6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D157A0-B0B6-4B1B-BDD8-81B03E798540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91732363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B01FD0-A26C-4F41-B20C-67A12AF62E70}" type="datetimeFigureOut">
              <a:rPr lang="zh-TW" altLang="en-US" smtClean="0"/>
              <a:pPr/>
              <a:t>2022/5/6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D157A0-B0B6-4B1B-BDD8-81B03E798540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03226920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B01FD0-A26C-4F41-B20C-67A12AF62E70}" type="datetimeFigureOut">
              <a:rPr lang="zh-TW" altLang="en-US" smtClean="0"/>
              <a:pPr/>
              <a:t>2022/5/6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D157A0-B0B6-4B1B-BDD8-81B03E798540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52769510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zh-TW" altLang="en-US"/>
              <a:t>按一下以編輯母片副標題樣式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 altLang="zh-TW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altLang="zh-TW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4D5750-748B-444A-B5D0-56305A82EA46}" type="slidenum">
              <a:rPr lang="en-US" altLang="zh-TW" smtClean="0"/>
              <a:pPr/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340056277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 altLang="zh-TW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altLang="zh-TW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497BE3-DB3B-46AD-9CE6-52662E180492}" type="slidenum">
              <a:rPr lang="en-US" altLang="zh-TW" smtClean="0"/>
              <a:pPr/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368701193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 altLang="zh-TW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altLang="zh-TW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C8E8D6-23EC-4F9E-ADC3-F17262E00E82}" type="slidenum">
              <a:rPr lang="en-US" altLang="zh-TW" smtClean="0"/>
              <a:pPr/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420114689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 altLang="zh-TW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altLang="zh-TW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227AE3-4F67-4290-9069-511D6E4AFBF5}" type="slidenum">
              <a:rPr lang="en-US" altLang="zh-TW" smtClean="0"/>
              <a:pPr/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1203622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 altLang="zh-TW"/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altLang="zh-TW"/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5B0F39-D6EA-47DE-A250-A7126E2780CA}" type="slidenum">
              <a:rPr lang="en-US" altLang="zh-TW" smtClean="0"/>
              <a:pPr/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95346015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 altLang="zh-TW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altLang="zh-TW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14DF6E-97DB-4110-9242-8C17DFB3C89F}" type="slidenum">
              <a:rPr lang="en-US" altLang="zh-TW" smtClean="0"/>
              <a:pPr/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3621414106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 altLang="zh-TW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altLang="zh-TW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0D1824-B37F-433C-8B27-9C0516A2D2A1}" type="slidenum">
              <a:rPr lang="en-US" altLang="zh-TW" smtClean="0"/>
              <a:pPr/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1866008236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 altLang="zh-TW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altLang="zh-TW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D5CB21-5996-4F5F-8277-06BFAC249A7D}" type="slidenum">
              <a:rPr lang="en-US" altLang="zh-TW" smtClean="0"/>
              <a:pPr/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3975771418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 altLang="zh-TW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altLang="zh-TW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F85AA3-E5FB-49EA-90AB-3E98ABED43AA}" type="slidenum">
              <a:rPr lang="en-US" altLang="zh-TW" smtClean="0"/>
              <a:pPr/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492099069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 altLang="zh-TW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altLang="zh-TW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46798C-8E1A-4DBA-8776-BD2BECB2BD0F}" type="slidenum">
              <a:rPr lang="en-US" altLang="zh-TW" smtClean="0"/>
              <a:pPr/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1807114808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 altLang="zh-TW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altLang="zh-TW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CAC04F-1C04-44F8-823E-E6FEDCC24B91}" type="slidenum">
              <a:rPr lang="en-US" altLang="zh-TW" smtClean="0"/>
              <a:pPr/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243824982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版面配置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CB01FD0-A26C-4F41-B20C-67A12AF62E70}" type="datetimeFigureOut">
              <a:rPr lang="zh-TW" altLang="en-US" smtClean="0"/>
              <a:pPr/>
              <a:t>2022/5/6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ED157A0-B0B6-4B1B-BDD8-81B03E798540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530509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版面配置區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5C8E8D6-23EC-4F9E-ADC3-F17262E00E82}" type="slidenum">
              <a:rPr lang="en-US" altLang="zh-TW" smtClean="0"/>
              <a:pPr/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9727548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jpeg"/><Relationship Id="rId3" Type="http://schemas.openxmlformats.org/officeDocument/2006/relationships/image" Target="../media/image7.png"/><Relationship Id="rId7" Type="http://schemas.openxmlformats.org/officeDocument/2006/relationships/image" Target="../media/image11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jpe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群組 118"/>
          <p:cNvGrpSpPr>
            <a:grpSpLocks noChangeAspect="1"/>
          </p:cNvGrpSpPr>
          <p:nvPr/>
        </p:nvGrpSpPr>
        <p:grpSpPr>
          <a:xfrm>
            <a:off x="-17575" y="-73450"/>
            <a:ext cx="5568918" cy="1942944"/>
            <a:chOff x="-27547" y="-28987"/>
            <a:chExt cx="2611120" cy="1173091"/>
          </a:xfrm>
        </p:grpSpPr>
        <p:pic>
          <p:nvPicPr>
            <p:cNvPr id="4" name="圖片 3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27547" y="-28987"/>
              <a:ext cx="2611120" cy="1173091"/>
            </a:xfrm>
            <a:prstGeom prst="rect">
              <a:avLst/>
            </a:prstGeom>
          </p:spPr>
        </p:pic>
        <p:sp>
          <p:nvSpPr>
            <p:cNvPr id="5" name="文字方塊 26"/>
            <p:cNvSpPr txBox="1"/>
            <p:nvPr/>
          </p:nvSpPr>
          <p:spPr>
            <a:xfrm rot="241293">
              <a:off x="1211919" y="678750"/>
              <a:ext cx="1358528" cy="171471"/>
            </a:xfrm>
            <a:prstGeom prst="rect">
              <a:avLst/>
            </a:prstGeom>
            <a:noFill/>
            <a:ln w="6350">
              <a:noFill/>
            </a:ln>
          </p:spPr>
          <p:txBody>
            <a:bodyPr rot="0" spcFirstLastPara="0" vert="horz" wrap="square" lIns="0" tIns="0" rIns="0" bIns="0" numCol="1" spcCol="0" rtlCol="0" fromWordArt="0" anchor="ctr" anchorCtr="0" forceAA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TW" altLang="en-US" sz="1800" b="0" i="0" u="none" strike="noStrike" kern="100" cap="none" spc="0" normalizeH="0" baseline="0" noProof="0" dirty="0">
                  <a:ln>
                    <a:noFill/>
                  </a:ln>
                  <a:solidFill>
                    <a:srgbClr val="FF0000"/>
                  </a:solidFill>
                  <a:effectLst/>
                  <a:uLnTx/>
                  <a:uFillTx/>
                  <a:latin typeface="標楷體" panose="03000509000000000000" pitchFamily="65" charset="-120"/>
                  <a:ea typeface="標楷體" panose="03000509000000000000" pitchFamily="65" charset="-120"/>
                  <a:cs typeface="Times New Roman" panose="02020603050405020304" pitchFamily="18" charset="0"/>
                </a:rPr>
                <a:t>讓愛飛揚在溫馨的校園裡</a:t>
              </a:r>
            </a:p>
          </p:txBody>
        </p:sp>
      </p:grpSp>
      <p:sp>
        <p:nvSpPr>
          <p:cNvPr id="6" name="文字方塊 5">
            <a:extLst>
              <a:ext uri="{FF2B5EF4-FFF2-40B4-BE49-F238E27FC236}">
                <a16:creationId xmlns:a16="http://schemas.microsoft.com/office/drawing/2014/main" id="{3273576B-E7BE-474A-AD4F-5FFF0B11730C}"/>
              </a:ext>
            </a:extLst>
          </p:cNvPr>
          <p:cNvSpPr txBox="1"/>
          <p:nvPr/>
        </p:nvSpPr>
        <p:spPr>
          <a:xfrm>
            <a:off x="2195736" y="3164889"/>
            <a:ext cx="6523230" cy="1446550"/>
          </a:xfrm>
          <a:prstGeom prst="rect">
            <a:avLst/>
          </a:prstGeom>
          <a:noFill/>
          <a:ln w="38100">
            <a:solidFill>
              <a:srgbClr val="FFC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zh-TW" altLang="en-US" sz="4400" b="1" dirty="0">
                <a:ln w="6350">
                  <a:solidFill>
                    <a:schemeClr val="bg1"/>
                  </a:solidFill>
                </a:ln>
                <a:solidFill>
                  <a:srgbClr val="0070C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單元名稱：</a:t>
            </a:r>
            <a:endParaRPr lang="en-US" altLang="zh-TW" sz="4400" b="1" dirty="0">
              <a:ln w="6350">
                <a:solidFill>
                  <a:schemeClr val="bg1"/>
                </a:solidFill>
              </a:ln>
              <a:solidFill>
                <a:srgbClr val="0070C0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algn="ctr"/>
            <a:r>
              <a:rPr lang="zh-TW" altLang="en-US" sz="4400" b="1" dirty="0">
                <a:ln w="6350">
                  <a:solidFill>
                    <a:schemeClr val="bg1"/>
                  </a:solidFill>
                </a:ln>
                <a:solidFill>
                  <a:srgbClr val="FF000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手作豆襪趣，法滾歡樂遊</a:t>
            </a:r>
            <a:endParaRPr lang="zh-TW" altLang="en-US" sz="4400" b="1" dirty="0">
              <a:ln w="6350">
                <a:solidFill>
                  <a:schemeClr val="bg1"/>
                </a:solidFill>
              </a:ln>
              <a:solidFill>
                <a:srgbClr val="FF0000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7" name="文字方塊 6">
            <a:extLst>
              <a:ext uri="{FF2B5EF4-FFF2-40B4-BE49-F238E27FC236}">
                <a16:creationId xmlns:a16="http://schemas.microsoft.com/office/drawing/2014/main" id="{3AA2C680-9717-4CEA-AA1A-E67C622890E9}"/>
              </a:ext>
            </a:extLst>
          </p:cNvPr>
          <p:cNvSpPr txBox="1"/>
          <p:nvPr/>
        </p:nvSpPr>
        <p:spPr>
          <a:xfrm>
            <a:off x="5152169" y="4823855"/>
            <a:ext cx="3888432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2800" b="1" dirty="0">
                <a:ln w="6350">
                  <a:noFill/>
                </a:ln>
                <a:solidFill>
                  <a:srgbClr val="00206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教材來源</a:t>
            </a:r>
            <a:r>
              <a:rPr lang="en-US" altLang="zh-TW" sz="2800" b="1" dirty="0">
                <a:ln w="6350">
                  <a:noFill/>
                </a:ln>
                <a:solidFill>
                  <a:srgbClr val="00206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:</a:t>
            </a:r>
            <a:r>
              <a:rPr lang="zh-TW" altLang="en-US" sz="2800" b="1" dirty="0">
                <a:ln w="6350">
                  <a:noFill/>
                </a:ln>
                <a:solidFill>
                  <a:srgbClr val="00206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 自編</a:t>
            </a:r>
            <a:br>
              <a:rPr lang="en-US" altLang="zh-TW" sz="2800" b="1" dirty="0">
                <a:ln w="6350">
                  <a:noFill/>
                </a:ln>
                <a:solidFill>
                  <a:srgbClr val="00206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</a:br>
            <a:r>
              <a:rPr lang="zh-TW" altLang="en-US" sz="2800" b="1" dirty="0">
                <a:ln w="6350">
                  <a:noFill/>
                </a:ln>
                <a:solidFill>
                  <a:srgbClr val="00206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教學年級</a:t>
            </a:r>
            <a:r>
              <a:rPr lang="en-US" altLang="zh-TW" sz="2800" b="1" dirty="0">
                <a:ln w="6350">
                  <a:noFill/>
                </a:ln>
                <a:solidFill>
                  <a:srgbClr val="00206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:</a:t>
            </a:r>
            <a:r>
              <a:rPr lang="zh-TW" altLang="en-US" sz="2800" b="1" dirty="0">
                <a:ln w="6350">
                  <a:noFill/>
                </a:ln>
                <a:solidFill>
                  <a:srgbClr val="00206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 五年級</a:t>
            </a:r>
            <a:br>
              <a:rPr lang="en-US" altLang="zh-TW" sz="2800" b="1" dirty="0">
                <a:ln w="6350">
                  <a:noFill/>
                </a:ln>
                <a:solidFill>
                  <a:srgbClr val="00206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</a:br>
            <a:r>
              <a:rPr lang="zh-TW" altLang="en-US" sz="2800" b="1" dirty="0">
                <a:ln w="6350">
                  <a:noFill/>
                </a:ln>
                <a:solidFill>
                  <a:srgbClr val="00206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教學者</a:t>
            </a:r>
            <a:r>
              <a:rPr lang="en-US" altLang="zh-TW" sz="2800" b="1" dirty="0">
                <a:ln w="6350">
                  <a:noFill/>
                </a:ln>
                <a:solidFill>
                  <a:srgbClr val="00206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:</a:t>
            </a:r>
            <a:r>
              <a:rPr lang="zh-TW" altLang="en-US" sz="2800" b="1" dirty="0">
                <a:ln w="6350">
                  <a:noFill/>
                </a:ln>
                <a:solidFill>
                  <a:srgbClr val="00206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 謝志昕 老師</a:t>
            </a:r>
          </a:p>
        </p:txBody>
      </p:sp>
      <p:sp>
        <p:nvSpPr>
          <p:cNvPr id="9" name="矩形 8">
            <a:extLst>
              <a:ext uri="{FF2B5EF4-FFF2-40B4-BE49-F238E27FC236}">
                <a16:creationId xmlns:a16="http://schemas.microsoft.com/office/drawing/2014/main" id="{98586F3B-AFDA-4A95-AF7E-70342004BCE7}"/>
              </a:ext>
            </a:extLst>
          </p:cNvPr>
          <p:cNvSpPr/>
          <p:nvPr/>
        </p:nvSpPr>
        <p:spPr>
          <a:xfrm>
            <a:off x="209010" y="1517366"/>
            <a:ext cx="8864866" cy="156966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zh-TW" altLang="en-US" sz="4800" b="1" dirty="0">
                <a:ln w="22225">
                  <a:solidFill>
                    <a:srgbClr val="92D050"/>
                  </a:solidFill>
                  <a:prstDash val="solid"/>
                </a:ln>
                <a:solidFill>
                  <a:srgbClr val="FF0000"/>
                </a:solidFill>
                <a:latin typeface="Century" panose="02040604050505020304" pitchFamily="18" charset="0"/>
                <a:ea typeface="標楷體" pitchFamily="65" charset="-120"/>
              </a:rPr>
              <a:t>桃園市北門國小</a:t>
            </a:r>
            <a:r>
              <a:rPr lang="en-US" altLang="zh-TW" sz="4800" b="1" dirty="0">
                <a:ln w="22225">
                  <a:solidFill>
                    <a:srgbClr val="92D050"/>
                  </a:solidFill>
                  <a:prstDash val="solid"/>
                </a:ln>
                <a:solidFill>
                  <a:srgbClr val="FF0000"/>
                </a:solidFill>
                <a:latin typeface="Century" panose="02040604050505020304" pitchFamily="18" charset="0"/>
                <a:ea typeface="標楷體" pitchFamily="65" charset="-120"/>
              </a:rPr>
              <a:t>110</a:t>
            </a:r>
            <a:r>
              <a:rPr lang="zh-TW" altLang="en-US" sz="4800" b="1" dirty="0">
                <a:ln w="22225">
                  <a:solidFill>
                    <a:srgbClr val="92D050"/>
                  </a:solidFill>
                  <a:prstDash val="solid"/>
                </a:ln>
                <a:solidFill>
                  <a:srgbClr val="FF0000"/>
                </a:solidFill>
                <a:latin typeface="Century" panose="02040604050505020304" pitchFamily="18" charset="0"/>
                <a:ea typeface="標楷體" pitchFamily="65" charset="-120"/>
              </a:rPr>
              <a:t>學年度</a:t>
            </a:r>
            <a:br>
              <a:rPr lang="en-US" altLang="zh-TW" sz="4800" b="1" dirty="0">
                <a:ln w="22225">
                  <a:solidFill>
                    <a:srgbClr val="92D050"/>
                  </a:solidFill>
                  <a:prstDash val="solid"/>
                </a:ln>
                <a:solidFill>
                  <a:srgbClr val="FF0000"/>
                </a:solidFill>
                <a:latin typeface="Century" panose="02040604050505020304" pitchFamily="18" charset="0"/>
                <a:ea typeface="標楷體" pitchFamily="65" charset="-120"/>
              </a:rPr>
            </a:br>
            <a:r>
              <a:rPr lang="zh-TW" altLang="en-US" sz="4800" b="1" dirty="0">
                <a:ln w="22225">
                  <a:solidFill>
                    <a:srgbClr val="92D050"/>
                  </a:solidFill>
                  <a:prstDash val="solid"/>
                </a:ln>
                <a:solidFill>
                  <a:srgbClr val="FF0000"/>
                </a:solidFill>
                <a:latin typeface="Century" panose="02040604050505020304" pitchFamily="18" charset="0"/>
                <a:ea typeface="標楷體" pitchFamily="65" charset="-120"/>
              </a:rPr>
              <a:t>健體教學演示</a:t>
            </a:r>
            <a:r>
              <a:rPr lang="en-US" altLang="zh-TW" sz="4800" b="1" dirty="0">
                <a:ln w="22225">
                  <a:solidFill>
                    <a:srgbClr val="92D050"/>
                  </a:solidFill>
                  <a:prstDash val="solid"/>
                </a:ln>
                <a:solidFill>
                  <a:srgbClr val="FF0000"/>
                </a:solidFill>
                <a:latin typeface="Century" panose="02040604050505020304" pitchFamily="18" charset="0"/>
                <a:ea typeface="標楷體" pitchFamily="65" charset="-120"/>
              </a:rPr>
              <a:t>-</a:t>
            </a:r>
            <a:r>
              <a:rPr lang="zh-TW" altLang="en-US" sz="4800" b="1" dirty="0">
                <a:ln w="22225">
                  <a:solidFill>
                    <a:srgbClr val="92D050"/>
                  </a:solidFill>
                  <a:prstDash val="solid"/>
                </a:ln>
                <a:solidFill>
                  <a:srgbClr val="FF0000"/>
                </a:solidFill>
                <a:latin typeface="Century" panose="02040604050505020304" pitchFamily="18" charset="0"/>
                <a:ea typeface="標楷體" pitchFamily="65" charset="-120"/>
              </a:rPr>
              <a:t>體育</a:t>
            </a:r>
            <a:r>
              <a:rPr lang="en-US" altLang="zh-TW" sz="4800" b="1" dirty="0">
                <a:ln w="22225">
                  <a:solidFill>
                    <a:srgbClr val="92D050"/>
                  </a:solidFill>
                  <a:prstDash val="solid"/>
                </a:ln>
                <a:solidFill>
                  <a:srgbClr val="FF0000"/>
                </a:solidFill>
                <a:latin typeface="Century" panose="02040604050505020304" pitchFamily="18" charset="0"/>
                <a:ea typeface="標楷體" pitchFamily="65" charset="-120"/>
              </a:rPr>
              <a:t>(</a:t>
            </a:r>
            <a:r>
              <a:rPr lang="zh-TW" altLang="en-US" sz="4800" b="1" dirty="0">
                <a:ln w="22225">
                  <a:solidFill>
                    <a:srgbClr val="92D050"/>
                  </a:solidFill>
                  <a:prstDash val="solid"/>
                </a:ln>
                <a:solidFill>
                  <a:srgbClr val="FF0000"/>
                </a:solidFill>
                <a:latin typeface="Century" panose="02040604050505020304" pitchFamily="18" charset="0"/>
                <a:ea typeface="標楷體" pitchFamily="65" charset="-120"/>
              </a:rPr>
              <a:t>法式滾球</a:t>
            </a:r>
            <a:r>
              <a:rPr lang="en-US" altLang="zh-TW" sz="4800" b="1" dirty="0">
                <a:ln w="22225">
                  <a:solidFill>
                    <a:srgbClr val="92D050"/>
                  </a:solidFill>
                  <a:prstDash val="solid"/>
                </a:ln>
                <a:solidFill>
                  <a:srgbClr val="FF0000"/>
                </a:solidFill>
                <a:latin typeface="Century" panose="02040604050505020304" pitchFamily="18" charset="0"/>
                <a:ea typeface="標楷體" pitchFamily="65" charset="-120"/>
              </a:rPr>
              <a:t>)</a:t>
            </a:r>
            <a:endParaRPr lang="zh-TW" altLang="en-US" sz="4800" b="1" dirty="0">
              <a:ln w="22225">
                <a:solidFill>
                  <a:srgbClr val="92D050"/>
                </a:solidFill>
                <a:prstDash val="solid"/>
              </a:ln>
              <a:solidFill>
                <a:srgbClr val="FF0000"/>
              </a:solidFill>
            </a:endParaRPr>
          </a:p>
        </p:txBody>
      </p:sp>
      <p:pic>
        <p:nvPicPr>
          <p:cNvPr id="13" name="圖片 12">
            <a:extLst>
              <a:ext uri="{FF2B5EF4-FFF2-40B4-BE49-F238E27FC236}">
                <a16:creationId xmlns:a16="http://schemas.microsoft.com/office/drawing/2014/main" id="{BBDA9FD7-3076-4DE6-B35E-5E08F7FD7B4C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4" t="19649" r="-1941" b="20404"/>
          <a:stretch/>
        </p:blipFill>
        <p:spPr>
          <a:xfrm>
            <a:off x="2683212" y="4755815"/>
            <a:ext cx="2261757" cy="159939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4" name="圖片 13">
            <a:extLst>
              <a:ext uri="{FF2B5EF4-FFF2-40B4-BE49-F238E27FC236}">
                <a16:creationId xmlns:a16="http://schemas.microsoft.com/office/drawing/2014/main" id="{3E723B7B-A623-4079-AEE9-B6580F9FD5EF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399" y="4691089"/>
            <a:ext cx="2516130" cy="165052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8" name="圖片 17">
            <a:extLst>
              <a:ext uri="{FF2B5EF4-FFF2-40B4-BE49-F238E27FC236}">
                <a16:creationId xmlns:a16="http://schemas.microsoft.com/office/drawing/2014/main" id="{8DA17CFE-5222-4F69-B02A-0A9D3C444044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829" t="16401" r="20069" b="3801"/>
          <a:stretch/>
        </p:blipFill>
        <p:spPr>
          <a:xfrm>
            <a:off x="103399" y="2994806"/>
            <a:ext cx="2092337" cy="178671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283"/>
    </mc:Choice>
    <mc:Fallback xmlns="">
      <p:transition spd="slow" advTm="9283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矩形: 圓角 49">
            <a:extLst>
              <a:ext uri="{FF2B5EF4-FFF2-40B4-BE49-F238E27FC236}">
                <a16:creationId xmlns:a16="http://schemas.microsoft.com/office/drawing/2014/main" id="{CA760D5D-156B-4E52-A707-72F67B2A7F85}"/>
              </a:ext>
            </a:extLst>
          </p:cNvPr>
          <p:cNvSpPr/>
          <p:nvPr/>
        </p:nvSpPr>
        <p:spPr>
          <a:xfrm>
            <a:off x="137108" y="4623945"/>
            <a:ext cx="8827379" cy="1931310"/>
          </a:xfrm>
          <a:prstGeom prst="round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zh-TW" altLang="en-US" sz="4000" dirty="0">
                <a:latin typeface="標楷體" panose="03000509000000000000" pitchFamily="65" charset="-120"/>
                <a:ea typeface="標楷體" panose="03000509000000000000" pitchFamily="65" charset="-120"/>
              </a:rPr>
              <a:t> 活動</a:t>
            </a:r>
          </a:p>
        </p:txBody>
      </p:sp>
      <p:sp>
        <p:nvSpPr>
          <p:cNvPr id="42" name="矩形: 圓角 41">
            <a:extLst>
              <a:ext uri="{FF2B5EF4-FFF2-40B4-BE49-F238E27FC236}">
                <a16:creationId xmlns:a16="http://schemas.microsoft.com/office/drawing/2014/main" id="{12E0B8A2-3FD3-403A-9CE5-6EAA0CA60045}"/>
              </a:ext>
            </a:extLst>
          </p:cNvPr>
          <p:cNvSpPr/>
          <p:nvPr/>
        </p:nvSpPr>
        <p:spPr>
          <a:xfrm>
            <a:off x="137108" y="1553112"/>
            <a:ext cx="8827379" cy="2956007"/>
          </a:xfrm>
          <a:prstGeom prst="round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zh-TW" altLang="en-US" sz="4000" dirty="0">
                <a:latin typeface="標楷體" panose="03000509000000000000" pitchFamily="65" charset="-120"/>
                <a:ea typeface="標楷體" panose="03000509000000000000" pitchFamily="65" charset="-120"/>
              </a:rPr>
              <a:t> 內容</a:t>
            </a:r>
          </a:p>
        </p:txBody>
      </p:sp>
      <p:sp>
        <p:nvSpPr>
          <p:cNvPr id="13" name="矩形: 圓角 12">
            <a:extLst>
              <a:ext uri="{FF2B5EF4-FFF2-40B4-BE49-F238E27FC236}">
                <a16:creationId xmlns:a16="http://schemas.microsoft.com/office/drawing/2014/main" id="{C295E783-AC8A-458B-8D7F-14392BD8AE9B}"/>
              </a:ext>
            </a:extLst>
          </p:cNvPr>
          <p:cNvSpPr/>
          <p:nvPr/>
        </p:nvSpPr>
        <p:spPr>
          <a:xfrm>
            <a:off x="137109" y="172307"/>
            <a:ext cx="8827378" cy="1165692"/>
          </a:xfrm>
          <a:prstGeom prst="round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zh-TW" altLang="en-US" sz="4000" dirty="0">
                <a:latin typeface="標楷體" panose="03000509000000000000" pitchFamily="65" charset="-120"/>
                <a:ea typeface="標楷體" panose="03000509000000000000" pitchFamily="65" charset="-120"/>
              </a:rPr>
              <a:t> 主題</a:t>
            </a:r>
          </a:p>
        </p:txBody>
      </p:sp>
      <p:sp>
        <p:nvSpPr>
          <p:cNvPr id="9" name="語音泡泡: 圓角矩形 8">
            <a:extLst>
              <a:ext uri="{FF2B5EF4-FFF2-40B4-BE49-F238E27FC236}">
                <a16:creationId xmlns:a16="http://schemas.microsoft.com/office/drawing/2014/main" id="{498DEF28-1652-44CA-949C-CF868DB79FB6}"/>
              </a:ext>
            </a:extLst>
          </p:cNvPr>
          <p:cNvSpPr/>
          <p:nvPr/>
        </p:nvSpPr>
        <p:spPr>
          <a:xfrm>
            <a:off x="2078150" y="1569446"/>
            <a:ext cx="1944216" cy="1356340"/>
          </a:xfrm>
          <a:prstGeom prst="wedgeRoundRectCallout">
            <a:avLst>
              <a:gd name="adj1" fmla="val -14886"/>
              <a:gd name="adj2" fmla="val -70389"/>
              <a:gd name="adj3" fmla="val 16667"/>
            </a:avLst>
          </a:prstGeom>
          <a:noFill/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b="1" dirty="0">
                <a:latin typeface="標楷體" panose="03000509000000000000" pitchFamily="65" charset="-120"/>
                <a:ea typeface="標楷體" panose="03000509000000000000" pitchFamily="65" charset="-120"/>
              </a:rPr>
              <a:t>1.</a:t>
            </a:r>
            <a:r>
              <a:rPr lang="zh-TW" altLang="zh-TW" b="1" dirty="0">
                <a:latin typeface="標楷體" panose="03000509000000000000" pitchFamily="65" charset="-120"/>
                <a:ea typeface="標楷體" panose="03000509000000000000" pitchFamily="65" charset="-120"/>
              </a:rPr>
              <a:t>法滾小知識</a:t>
            </a:r>
            <a:endParaRPr lang="en-US" altLang="zh-TW" b="1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algn="ctr"/>
            <a:r>
              <a:rPr lang="zh-TW" altLang="zh-TW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標定性球類運動</a:t>
            </a:r>
            <a:endParaRPr lang="en-US" altLang="zh-TW" dirty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algn="ctr"/>
            <a:r>
              <a:rPr lang="zh-TW" altLang="en-US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法式滾球介紹</a:t>
            </a:r>
            <a:endParaRPr lang="en-US" altLang="zh-TW" dirty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algn="ctr"/>
            <a:r>
              <a:rPr lang="zh-TW" altLang="en-US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法式滾球計分</a:t>
            </a:r>
            <a:endParaRPr lang="zh-TW" altLang="zh-TW" dirty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3" name="書卷: 水平 2">
            <a:extLst>
              <a:ext uri="{FF2B5EF4-FFF2-40B4-BE49-F238E27FC236}">
                <a16:creationId xmlns:a16="http://schemas.microsoft.com/office/drawing/2014/main" id="{4E46F0F4-0C67-4D48-AFD5-7C6CF09AA232}"/>
              </a:ext>
            </a:extLst>
          </p:cNvPr>
          <p:cNvSpPr/>
          <p:nvPr/>
        </p:nvSpPr>
        <p:spPr>
          <a:xfrm>
            <a:off x="2432220" y="70494"/>
            <a:ext cx="5524155" cy="1283838"/>
          </a:xfrm>
          <a:prstGeom prst="horizontalScroll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3200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手作豆襪趣，法滾歡樂遊</a:t>
            </a:r>
            <a:endParaRPr lang="en-US" altLang="zh-TW" sz="3200" dirty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algn="ctr"/>
            <a:r>
              <a:rPr lang="en-US" altLang="zh-TW" sz="3200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sz="3200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法式滾球</a:t>
            </a:r>
            <a:r>
              <a:rPr lang="en-US" altLang="zh-TW" sz="3200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endParaRPr lang="zh-TW" altLang="en-US" sz="3200" dirty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36" name="語音泡泡: 圓角矩形 35">
            <a:extLst>
              <a:ext uri="{FF2B5EF4-FFF2-40B4-BE49-F238E27FC236}">
                <a16:creationId xmlns:a16="http://schemas.microsoft.com/office/drawing/2014/main" id="{81873641-205D-4951-87CC-636C8036A8BA}"/>
              </a:ext>
            </a:extLst>
          </p:cNvPr>
          <p:cNvSpPr/>
          <p:nvPr/>
        </p:nvSpPr>
        <p:spPr>
          <a:xfrm>
            <a:off x="4075627" y="3200156"/>
            <a:ext cx="2418269" cy="1099171"/>
          </a:xfrm>
          <a:prstGeom prst="wedgeRoundRectCallout">
            <a:avLst>
              <a:gd name="adj1" fmla="val -14886"/>
              <a:gd name="adj2" fmla="val -70389"/>
              <a:gd name="adj3" fmla="val 16667"/>
            </a:avLst>
          </a:prstGeom>
          <a:noFill/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b="1" dirty="0">
                <a:latin typeface="標楷體" panose="03000509000000000000" pitchFamily="65" charset="-120"/>
                <a:ea typeface="標楷體" panose="03000509000000000000" pitchFamily="65" charset="-120"/>
              </a:rPr>
              <a:t>5.</a:t>
            </a:r>
            <a:r>
              <a:rPr lang="zh-TW" altLang="zh-TW" b="1" dirty="0">
                <a:latin typeface="標楷體" panose="03000509000000000000" pitchFamily="65" charset="-120"/>
                <a:ea typeface="標楷體" panose="03000509000000000000" pitchFamily="65" charset="-120"/>
              </a:rPr>
              <a:t>法滾真有趣</a:t>
            </a:r>
            <a:endParaRPr lang="en-US" altLang="zh-TW" b="1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algn="ctr"/>
            <a:r>
              <a:rPr lang="zh-TW" altLang="en-US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豆襪球得分練習</a:t>
            </a:r>
            <a:endParaRPr lang="en-US" altLang="zh-TW" dirty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algn="ctr"/>
            <a:r>
              <a:rPr lang="zh-TW" altLang="en-US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自我反思與再嘗試</a:t>
            </a:r>
            <a:endParaRPr lang="en-US" altLang="zh-TW" dirty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37" name="語音泡泡: 圓角矩形 36">
            <a:extLst>
              <a:ext uri="{FF2B5EF4-FFF2-40B4-BE49-F238E27FC236}">
                <a16:creationId xmlns:a16="http://schemas.microsoft.com/office/drawing/2014/main" id="{15CD3AEF-A66E-4760-B173-2EBDDC92EB95}"/>
              </a:ext>
            </a:extLst>
          </p:cNvPr>
          <p:cNvSpPr/>
          <p:nvPr/>
        </p:nvSpPr>
        <p:spPr>
          <a:xfrm>
            <a:off x="6573071" y="3218254"/>
            <a:ext cx="1944216" cy="1175830"/>
          </a:xfrm>
          <a:prstGeom prst="wedgeRoundRectCallout">
            <a:avLst>
              <a:gd name="adj1" fmla="val -14886"/>
              <a:gd name="adj2" fmla="val -70389"/>
              <a:gd name="adj3" fmla="val 16667"/>
            </a:avLst>
          </a:prstGeom>
          <a:noFill/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b="1" dirty="0">
                <a:latin typeface="標楷體" panose="03000509000000000000" pitchFamily="65" charset="-120"/>
                <a:ea typeface="標楷體" panose="03000509000000000000" pitchFamily="65" charset="-120"/>
              </a:rPr>
              <a:t>6.</a:t>
            </a:r>
            <a:r>
              <a:rPr lang="zh-TW" altLang="zh-TW" b="1" dirty="0">
                <a:latin typeface="標楷體" panose="03000509000000000000" pitchFamily="65" charset="-120"/>
                <a:ea typeface="標楷體" panose="03000509000000000000" pitchFamily="65" charset="-120"/>
              </a:rPr>
              <a:t>法滾小高手</a:t>
            </a:r>
            <a:endParaRPr lang="en-US" altLang="zh-TW" b="1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algn="ctr"/>
            <a:r>
              <a:rPr lang="zh-TW" altLang="en-US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豆襪球對戰</a:t>
            </a:r>
            <a:endParaRPr lang="en-US" altLang="zh-TW" dirty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algn="ctr"/>
            <a:r>
              <a:rPr lang="zh-TW" altLang="en-US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自我反思與調整</a:t>
            </a:r>
            <a:endParaRPr lang="en-US" altLang="zh-TW" dirty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algn="ctr"/>
            <a:r>
              <a:rPr lang="zh-TW" altLang="en-US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回饋與分享</a:t>
            </a:r>
            <a:endParaRPr lang="en-US" altLang="zh-TW" dirty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39" name="語音泡泡: 圓角矩形 38">
            <a:extLst>
              <a:ext uri="{FF2B5EF4-FFF2-40B4-BE49-F238E27FC236}">
                <a16:creationId xmlns:a16="http://schemas.microsoft.com/office/drawing/2014/main" id="{056B22CC-3372-4E98-A519-5E86CBEEB941}"/>
              </a:ext>
            </a:extLst>
          </p:cNvPr>
          <p:cNvSpPr/>
          <p:nvPr/>
        </p:nvSpPr>
        <p:spPr>
          <a:xfrm>
            <a:off x="6476988" y="1580815"/>
            <a:ext cx="1944216" cy="1356340"/>
          </a:xfrm>
          <a:prstGeom prst="wedgeRoundRectCallout">
            <a:avLst>
              <a:gd name="adj1" fmla="val -14886"/>
              <a:gd name="adj2" fmla="val -70389"/>
              <a:gd name="adj3" fmla="val 16667"/>
            </a:avLst>
          </a:prstGeom>
          <a:noFill/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b="1" dirty="0">
                <a:latin typeface="標楷體" panose="03000509000000000000" pitchFamily="65" charset="-120"/>
                <a:ea typeface="標楷體" panose="03000509000000000000" pitchFamily="65" charset="-120"/>
              </a:rPr>
              <a:t>3.</a:t>
            </a:r>
            <a:r>
              <a:rPr lang="zh-TW" altLang="zh-TW" b="1" dirty="0">
                <a:latin typeface="標楷體" panose="03000509000000000000" pitchFamily="65" charset="-120"/>
                <a:ea typeface="標楷體" panose="03000509000000000000" pitchFamily="65" charset="-120"/>
              </a:rPr>
              <a:t>法滾小尖兵</a:t>
            </a:r>
            <a:endParaRPr lang="en-US" altLang="zh-TW" b="1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algn="ctr"/>
            <a:r>
              <a:rPr lang="zh-TW" altLang="en-US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滾球技巧複習</a:t>
            </a:r>
            <a:endParaRPr lang="en-US" altLang="zh-TW" dirty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algn="ctr"/>
            <a:r>
              <a:rPr lang="zh-TW" altLang="en-US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滾球實際對戰</a:t>
            </a:r>
            <a:endParaRPr lang="en-US" altLang="zh-TW" dirty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algn="ctr"/>
            <a:endParaRPr lang="en-US" altLang="zh-TW" dirty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40" name="語音泡泡: 圓角矩形 39">
            <a:extLst>
              <a:ext uri="{FF2B5EF4-FFF2-40B4-BE49-F238E27FC236}">
                <a16:creationId xmlns:a16="http://schemas.microsoft.com/office/drawing/2014/main" id="{2081C8C6-2882-4C7C-8C41-78D02C65AC8C}"/>
              </a:ext>
            </a:extLst>
          </p:cNvPr>
          <p:cNvSpPr/>
          <p:nvPr/>
        </p:nvSpPr>
        <p:spPr>
          <a:xfrm>
            <a:off x="4277569" y="1569446"/>
            <a:ext cx="1944216" cy="1356340"/>
          </a:xfrm>
          <a:prstGeom prst="wedgeRoundRectCallout">
            <a:avLst>
              <a:gd name="adj1" fmla="val -14886"/>
              <a:gd name="adj2" fmla="val -70389"/>
              <a:gd name="adj3" fmla="val 16667"/>
            </a:avLst>
          </a:prstGeom>
          <a:noFill/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b="1" dirty="0">
                <a:latin typeface="標楷體" panose="03000509000000000000" pitchFamily="65" charset="-120"/>
                <a:ea typeface="標楷體" panose="03000509000000000000" pitchFamily="65" charset="-120"/>
              </a:rPr>
              <a:t>2.</a:t>
            </a:r>
            <a:r>
              <a:rPr lang="zh-TW" altLang="zh-TW" b="1" dirty="0">
                <a:latin typeface="標楷體" panose="03000509000000000000" pitchFamily="65" charset="-120"/>
                <a:ea typeface="標楷體" panose="03000509000000000000" pitchFamily="65" charset="-120"/>
              </a:rPr>
              <a:t>法滾大解密</a:t>
            </a:r>
            <a:endParaRPr lang="en-US" altLang="zh-TW" b="1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algn="ctr"/>
            <a:r>
              <a:rPr lang="zh-TW" altLang="en-US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法式滾球動作</a:t>
            </a:r>
            <a:endParaRPr lang="en-US" altLang="zh-TW" dirty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algn="ctr"/>
            <a:r>
              <a:rPr lang="zh-TW" altLang="en-US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法式滾球計分</a:t>
            </a:r>
            <a:endParaRPr lang="en-US" altLang="zh-TW" dirty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algn="ctr"/>
            <a:r>
              <a:rPr lang="zh-TW" altLang="en-US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法式滾球遊戲</a:t>
            </a:r>
            <a:endParaRPr lang="zh-TW" altLang="zh-TW" dirty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41" name="語音泡泡: 圓角矩形 40">
            <a:extLst>
              <a:ext uri="{FF2B5EF4-FFF2-40B4-BE49-F238E27FC236}">
                <a16:creationId xmlns:a16="http://schemas.microsoft.com/office/drawing/2014/main" id="{BF1A1F51-440F-4AF6-829E-35BC4CB94091}"/>
              </a:ext>
            </a:extLst>
          </p:cNvPr>
          <p:cNvSpPr/>
          <p:nvPr/>
        </p:nvSpPr>
        <p:spPr>
          <a:xfrm>
            <a:off x="2042752" y="3252124"/>
            <a:ext cx="1944216" cy="1030001"/>
          </a:xfrm>
          <a:prstGeom prst="wedgeRoundRectCallout">
            <a:avLst>
              <a:gd name="adj1" fmla="val -14886"/>
              <a:gd name="adj2" fmla="val -70389"/>
              <a:gd name="adj3" fmla="val 16667"/>
            </a:avLst>
          </a:prstGeom>
          <a:noFill/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b="1" dirty="0">
                <a:latin typeface="標楷體" panose="03000509000000000000" pitchFamily="65" charset="-120"/>
                <a:ea typeface="標楷體" panose="03000509000000000000" pitchFamily="65" charset="-120"/>
              </a:rPr>
              <a:t>4.</a:t>
            </a:r>
            <a:r>
              <a:rPr lang="zh-TW" altLang="zh-TW" b="1" dirty="0">
                <a:latin typeface="標楷體" panose="03000509000000000000" pitchFamily="65" charset="-120"/>
                <a:ea typeface="標楷體" panose="03000509000000000000" pitchFamily="65" charset="-120"/>
              </a:rPr>
              <a:t>豆襪製作趣</a:t>
            </a:r>
            <a:endParaRPr lang="en-US" altLang="zh-TW" b="1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algn="ctr"/>
            <a:r>
              <a:rPr lang="zh-TW" altLang="en-US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豆襪球製作</a:t>
            </a:r>
            <a:endParaRPr lang="en-US" altLang="zh-TW" dirty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algn="ctr"/>
            <a:r>
              <a:rPr lang="zh-TW" altLang="en-US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豆襪球技巧練習</a:t>
            </a:r>
            <a:endParaRPr lang="en-US" altLang="zh-TW" dirty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32" name="橢圓 31">
            <a:extLst>
              <a:ext uri="{FF2B5EF4-FFF2-40B4-BE49-F238E27FC236}">
                <a16:creationId xmlns:a16="http://schemas.microsoft.com/office/drawing/2014/main" id="{1530644E-328A-4205-BF24-321C178EFE2A}"/>
              </a:ext>
            </a:extLst>
          </p:cNvPr>
          <p:cNvSpPr/>
          <p:nvPr/>
        </p:nvSpPr>
        <p:spPr>
          <a:xfrm>
            <a:off x="6057078" y="2579835"/>
            <a:ext cx="724225" cy="748442"/>
          </a:xfrm>
          <a:prstGeom prst="ellipse">
            <a:avLst/>
          </a:prstGeom>
          <a:solidFill>
            <a:srgbClr val="FF33CC"/>
          </a:solidFill>
          <a:ln>
            <a:solidFill>
              <a:srgbClr val="FF33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dirty="0">
                <a:solidFill>
                  <a:schemeClr val="bg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互動</a:t>
            </a:r>
          </a:p>
        </p:txBody>
      </p:sp>
      <p:sp>
        <p:nvSpPr>
          <p:cNvPr id="7" name="橢圓 6">
            <a:extLst>
              <a:ext uri="{FF2B5EF4-FFF2-40B4-BE49-F238E27FC236}">
                <a16:creationId xmlns:a16="http://schemas.microsoft.com/office/drawing/2014/main" id="{37C3F457-2099-4843-9B5D-65B9179668B0}"/>
              </a:ext>
            </a:extLst>
          </p:cNvPr>
          <p:cNvSpPr/>
          <p:nvPr/>
        </p:nvSpPr>
        <p:spPr>
          <a:xfrm>
            <a:off x="3649108" y="2579834"/>
            <a:ext cx="724225" cy="793050"/>
          </a:xfrm>
          <a:prstGeom prst="ellipse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dirty="0">
                <a:solidFill>
                  <a:schemeClr val="bg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自發</a:t>
            </a:r>
          </a:p>
        </p:txBody>
      </p:sp>
      <p:sp>
        <p:nvSpPr>
          <p:cNvPr id="21" name="橢圓 20">
            <a:extLst>
              <a:ext uri="{FF2B5EF4-FFF2-40B4-BE49-F238E27FC236}">
                <a16:creationId xmlns:a16="http://schemas.microsoft.com/office/drawing/2014/main" id="{BECAF6B9-78A5-48C7-9DE9-E09E718C747F}"/>
              </a:ext>
            </a:extLst>
          </p:cNvPr>
          <p:cNvSpPr/>
          <p:nvPr/>
        </p:nvSpPr>
        <p:spPr>
          <a:xfrm>
            <a:off x="8116889" y="2602138"/>
            <a:ext cx="724225" cy="748442"/>
          </a:xfrm>
          <a:prstGeom prst="ellipse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dirty="0">
                <a:solidFill>
                  <a:schemeClr val="bg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共好</a:t>
            </a:r>
          </a:p>
        </p:txBody>
      </p:sp>
      <p:sp>
        <p:nvSpPr>
          <p:cNvPr id="16" name="流程圖: 替代程序 15">
            <a:extLst>
              <a:ext uri="{FF2B5EF4-FFF2-40B4-BE49-F238E27FC236}">
                <a16:creationId xmlns:a16="http://schemas.microsoft.com/office/drawing/2014/main" id="{D2FD0497-EA91-4496-BA12-560558E62D67}"/>
              </a:ext>
            </a:extLst>
          </p:cNvPr>
          <p:cNvSpPr/>
          <p:nvPr/>
        </p:nvSpPr>
        <p:spPr>
          <a:xfrm>
            <a:off x="1891113" y="4957304"/>
            <a:ext cx="1895137" cy="1115632"/>
          </a:xfrm>
          <a:prstGeom prst="flowChartAlternateProcess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2400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自我反思</a:t>
            </a:r>
            <a:endParaRPr lang="en-US" altLang="zh-TW" sz="2400" dirty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algn="ctr"/>
            <a:r>
              <a:rPr lang="zh-TW" altLang="en-US" sz="2400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小組討論</a:t>
            </a:r>
          </a:p>
        </p:txBody>
      </p:sp>
      <p:sp>
        <p:nvSpPr>
          <p:cNvPr id="48" name="流程圖: 替代程序 47">
            <a:extLst>
              <a:ext uri="{FF2B5EF4-FFF2-40B4-BE49-F238E27FC236}">
                <a16:creationId xmlns:a16="http://schemas.microsoft.com/office/drawing/2014/main" id="{BDC2121A-9F86-44B1-BA1F-4B24120B2B70}"/>
              </a:ext>
            </a:extLst>
          </p:cNvPr>
          <p:cNvSpPr/>
          <p:nvPr/>
        </p:nvSpPr>
        <p:spPr>
          <a:xfrm>
            <a:off x="6646881" y="4907992"/>
            <a:ext cx="2194233" cy="1164944"/>
          </a:xfrm>
          <a:prstGeom prst="flowChartAlternateProcess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2400" dirty="0">
                <a:solidFill>
                  <a:srgbClr val="00206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技能學習單</a:t>
            </a:r>
            <a:endParaRPr lang="en-US" altLang="zh-TW" sz="2400" dirty="0">
              <a:solidFill>
                <a:srgbClr val="00206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algn="ctr"/>
            <a:r>
              <a:rPr lang="zh-TW" altLang="en-US" sz="2400" dirty="0">
                <a:solidFill>
                  <a:srgbClr val="00206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自我決策執行</a:t>
            </a:r>
            <a:endParaRPr lang="en-US" altLang="zh-TW" sz="2400" dirty="0">
              <a:solidFill>
                <a:srgbClr val="00206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49" name="流程圖: 替代程序 48">
            <a:extLst>
              <a:ext uri="{FF2B5EF4-FFF2-40B4-BE49-F238E27FC236}">
                <a16:creationId xmlns:a16="http://schemas.microsoft.com/office/drawing/2014/main" id="{D0952F5C-34B4-4F47-A933-9C8BA3218D88}"/>
              </a:ext>
            </a:extLst>
          </p:cNvPr>
          <p:cNvSpPr/>
          <p:nvPr/>
        </p:nvSpPr>
        <p:spPr>
          <a:xfrm>
            <a:off x="3939235" y="4937035"/>
            <a:ext cx="2554661" cy="1164944"/>
          </a:xfrm>
          <a:prstGeom prst="flowChartAlternateProcess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2400" dirty="0">
                <a:solidFill>
                  <a:srgbClr val="00206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團體活動</a:t>
            </a:r>
            <a:endParaRPr lang="en-US" altLang="zh-TW" sz="2400" dirty="0">
              <a:solidFill>
                <a:srgbClr val="00206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algn="ctr"/>
            <a:r>
              <a:rPr lang="zh-TW" altLang="en-US" sz="2400" dirty="0">
                <a:solidFill>
                  <a:srgbClr val="00206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正向回饋與分享</a:t>
            </a:r>
            <a:endParaRPr lang="en-US" altLang="zh-TW" sz="2400" dirty="0">
              <a:solidFill>
                <a:srgbClr val="00206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24456207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615"/>
    </mc:Choice>
    <mc:Fallback xmlns="">
      <p:transition spd="slow" advTm="10615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圖片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14" y="4583383"/>
            <a:ext cx="9140971" cy="2289053"/>
          </a:xfrm>
          <a:prstGeom prst="rect">
            <a:avLst/>
          </a:prstGeom>
          <a:effectLst>
            <a:outerShdw blurRad="165100" dir="5400000" sx="97000" sy="97000" algn="ctr" rotWithShape="0">
              <a:srgbClr val="FFFF00">
                <a:alpha val="17000"/>
              </a:srgbClr>
            </a:outerShdw>
          </a:effectLst>
        </p:spPr>
      </p:pic>
      <p:pic>
        <p:nvPicPr>
          <p:cNvPr id="10" name="圖片 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568" y="-459432"/>
            <a:ext cx="7125290" cy="2059677"/>
          </a:xfrm>
          <a:prstGeom prst="rect">
            <a:avLst/>
          </a:prstGeom>
        </p:spPr>
      </p:pic>
      <p:sp>
        <p:nvSpPr>
          <p:cNvPr id="4" name="文字方塊 3"/>
          <p:cNvSpPr txBox="1"/>
          <p:nvPr/>
        </p:nvSpPr>
        <p:spPr>
          <a:xfrm>
            <a:off x="3203848" y="32048"/>
            <a:ext cx="390058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4800" b="1" dirty="0">
                <a:solidFill>
                  <a:srgbClr val="92D05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教學流程</a:t>
            </a:r>
          </a:p>
        </p:txBody>
      </p:sp>
      <p:pic>
        <p:nvPicPr>
          <p:cNvPr id="11" name="圖片 10">
            <a:extLst>
              <a:ext uri="{FF2B5EF4-FFF2-40B4-BE49-F238E27FC236}">
                <a16:creationId xmlns:a16="http://schemas.microsoft.com/office/drawing/2014/main" id="{4D8AA385-3E65-408E-A5DA-6319ECDD41BE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41648" y="6093295"/>
            <a:ext cx="2099962" cy="732657"/>
          </a:xfrm>
          <a:prstGeom prst="rect">
            <a:avLst/>
          </a:prstGeom>
        </p:spPr>
      </p:pic>
      <p:sp>
        <p:nvSpPr>
          <p:cNvPr id="12" name="文字方塊 26">
            <a:extLst>
              <a:ext uri="{FF2B5EF4-FFF2-40B4-BE49-F238E27FC236}">
                <a16:creationId xmlns:a16="http://schemas.microsoft.com/office/drawing/2014/main" id="{F3082D0A-49C8-41E3-B169-033C78C72BF5}"/>
              </a:ext>
            </a:extLst>
          </p:cNvPr>
          <p:cNvSpPr txBox="1"/>
          <p:nvPr/>
        </p:nvSpPr>
        <p:spPr>
          <a:xfrm rot="241293">
            <a:off x="8105370" y="6504379"/>
            <a:ext cx="1216072" cy="184666"/>
          </a:xfrm>
          <a:prstGeom prst="rect">
            <a:avLst/>
          </a:prstGeom>
          <a:noFill/>
          <a:ln w="6350">
            <a:noFill/>
          </a:ln>
        </p:spPr>
        <p:txBody>
          <a:bodyPr rot="0" spcFirstLastPara="0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sz="1200" b="0" i="0" u="none" strike="noStrike" kern="1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教學相長</a:t>
            </a:r>
          </a:p>
        </p:txBody>
      </p:sp>
      <p:sp>
        <p:nvSpPr>
          <p:cNvPr id="7" name="書卷: 垂直 6">
            <a:extLst>
              <a:ext uri="{FF2B5EF4-FFF2-40B4-BE49-F238E27FC236}">
                <a16:creationId xmlns:a16="http://schemas.microsoft.com/office/drawing/2014/main" id="{A1B45CD7-46C3-464C-B0B1-FDF2BBDE94B9}"/>
              </a:ext>
            </a:extLst>
          </p:cNvPr>
          <p:cNvSpPr/>
          <p:nvPr/>
        </p:nvSpPr>
        <p:spPr>
          <a:xfrm>
            <a:off x="211908" y="1465981"/>
            <a:ext cx="2928886" cy="1917775"/>
          </a:xfrm>
          <a:prstGeom prst="verticalScroll">
            <a:avLst/>
          </a:prstGeom>
          <a:solidFill>
            <a:schemeClr val="bg1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zh-TW" altLang="en-US" sz="2400" dirty="0">
                <a:solidFill>
                  <a:srgbClr val="00206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◎暖身伸展</a:t>
            </a:r>
            <a:endParaRPr lang="en-US" altLang="zh-TW" sz="2400" dirty="0">
              <a:solidFill>
                <a:srgbClr val="00206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zh-TW" altLang="en-US" sz="2400" dirty="0">
                <a:solidFill>
                  <a:srgbClr val="00206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◎單元內容回顧</a:t>
            </a:r>
            <a:endParaRPr lang="en-US" altLang="zh-TW" sz="2400" dirty="0">
              <a:solidFill>
                <a:srgbClr val="00206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zh-TW" altLang="en-US" sz="2400" dirty="0">
                <a:solidFill>
                  <a:srgbClr val="00206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◎布置學習場域</a:t>
            </a:r>
          </a:p>
        </p:txBody>
      </p:sp>
      <p:sp>
        <p:nvSpPr>
          <p:cNvPr id="8" name="矩形: 圓角 7">
            <a:extLst>
              <a:ext uri="{FF2B5EF4-FFF2-40B4-BE49-F238E27FC236}">
                <a16:creationId xmlns:a16="http://schemas.microsoft.com/office/drawing/2014/main" id="{7C40471C-3356-46C8-A665-DD7CDE8A8967}"/>
              </a:ext>
            </a:extLst>
          </p:cNvPr>
          <p:cNvSpPr/>
          <p:nvPr/>
        </p:nvSpPr>
        <p:spPr>
          <a:xfrm>
            <a:off x="740247" y="3454685"/>
            <a:ext cx="1872208" cy="864096"/>
          </a:xfrm>
          <a:prstGeom prst="roundRect">
            <a:avLst/>
          </a:prstGeom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引起動機</a:t>
            </a:r>
          </a:p>
        </p:txBody>
      </p:sp>
      <p:sp>
        <p:nvSpPr>
          <p:cNvPr id="13" name="書卷: 垂直 12">
            <a:extLst>
              <a:ext uri="{FF2B5EF4-FFF2-40B4-BE49-F238E27FC236}">
                <a16:creationId xmlns:a16="http://schemas.microsoft.com/office/drawing/2014/main" id="{E8118CB0-9D16-490C-B63D-4F0D9743AB14}"/>
              </a:ext>
            </a:extLst>
          </p:cNvPr>
          <p:cNvSpPr/>
          <p:nvPr/>
        </p:nvSpPr>
        <p:spPr>
          <a:xfrm>
            <a:off x="2723423" y="4448213"/>
            <a:ext cx="4025832" cy="1917775"/>
          </a:xfrm>
          <a:prstGeom prst="verticalScroll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zh-TW" altLang="en-US" sz="2400" dirty="0">
                <a:solidFill>
                  <a:srgbClr val="00206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◎豆襪球進攻</a:t>
            </a:r>
            <a:r>
              <a:rPr lang="en-US" altLang="zh-TW" sz="2400" dirty="0">
                <a:solidFill>
                  <a:srgbClr val="00206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/</a:t>
            </a:r>
            <a:r>
              <a:rPr lang="zh-TW" altLang="en-US" sz="2400" dirty="0">
                <a:solidFill>
                  <a:srgbClr val="00206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防守策略</a:t>
            </a:r>
            <a:endParaRPr lang="en-US" altLang="zh-TW" sz="2400" dirty="0">
              <a:solidFill>
                <a:srgbClr val="00206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zh-TW" altLang="en-US" sz="2400" dirty="0">
                <a:solidFill>
                  <a:srgbClr val="00206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◎狀況題嘗試</a:t>
            </a:r>
            <a:endParaRPr lang="en-US" altLang="zh-TW" sz="2400" dirty="0">
              <a:solidFill>
                <a:srgbClr val="00206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zh-TW" altLang="en-US" sz="2400" dirty="0">
                <a:solidFill>
                  <a:srgbClr val="00206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◎反思後再嘗試</a:t>
            </a:r>
          </a:p>
        </p:txBody>
      </p:sp>
      <p:sp>
        <p:nvSpPr>
          <p:cNvPr id="14" name="矩形: 圓角 13">
            <a:extLst>
              <a:ext uri="{FF2B5EF4-FFF2-40B4-BE49-F238E27FC236}">
                <a16:creationId xmlns:a16="http://schemas.microsoft.com/office/drawing/2014/main" id="{12CC1D48-1164-4F49-B9E1-E675CE1F67A3}"/>
              </a:ext>
            </a:extLst>
          </p:cNvPr>
          <p:cNvSpPr/>
          <p:nvPr/>
        </p:nvSpPr>
        <p:spPr>
          <a:xfrm>
            <a:off x="3701067" y="3515356"/>
            <a:ext cx="1872208" cy="864096"/>
          </a:xfrm>
          <a:prstGeom prst="roundRect">
            <a:avLst/>
          </a:prstGeom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發展活動</a:t>
            </a:r>
          </a:p>
        </p:txBody>
      </p:sp>
      <p:sp>
        <p:nvSpPr>
          <p:cNvPr id="16" name="書卷: 垂直 15">
            <a:extLst>
              <a:ext uri="{FF2B5EF4-FFF2-40B4-BE49-F238E27FC236}">
                <a16:creationId xmlns:a16="http://schemas.microsoft.com/office/drawing/2014/main" id="{BFC7D45E-E77B-41A0-9623-A4EEAF8ADDF1}"/>
              </a:ext>
            </a:extLst>
          </p:cNvPr>
          <p:cNvSpPr/>
          <p:nvPr/>
        </p:nvSpPr>
        <p:spPr>
          <a:xfrm>
            <a:off x="5940152" y="1416024"/>
            <a:ext cx="3101458" cy="1917775"/>
          </a:xfrm>
          <a:prstGeom prst="verticalScroll">
            <a:avLst/>
          </a:prstGeom>
          <a:solidFill>
            <a:schemeClr val="bg1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zh-TW" altLang="en-US" sz="2400" dirty="0">
                <a:solidFill>
                  <a:srgbClr val="00206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◎小組討論與回饋◎分享與鼓勵</a:t>
            </a:r>
            <a:endParaRPr lang="en-US" altLang="zh-TW" sz="2400" dirty="0">
              <a:solidFill>
                <a:srgbClr val="00206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zh-TW" altLang="en-US" sz="2400" dirty="0">
                <a:solidFill>
                  <a:srgbClr val="00206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◎場域恢復及提示下週新單元內容</a:t>
            </a:r>
          </a:p>
        </p:txBody>
      </p:sp>
      <p:sp>
        <p:nvSpPr>
          <p:cNvPr id="17" name="矩形: 圓角 16">
            <a:extLst>
              <a:ext uri="{FF2B5EF4-FFF2-40B4-BE49-F238E27FC236}">
                <a16:creationId xmlns:a16="http://schemas.microsoft.com/office/drawing/2014/main" id="{5FDD8DF6-943F-452F-80FE-73A0A6156FAA}"/>
              </a:ext>
            </a:extLst>
          </p:cNvPr>
          <p:cNvSpPr/>
          <p:nvPr/>
        </p:nvSpPr>
        <p:spPr>
          <a:xfrm>
            <a:off x="6758861" y="3417991"/>
            <a:ext cx="1872208" cy="864096"/>
          </a:xfrm>
          <a:prstGeom prst="roundRect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綜合活動</a:t>
            </a:r>
          </a:p>
        </p:txBody>
      </p:sp>
      <p:sp>
        <p:nvSpPr>
          <p:cNvPr id="18" name="箭號: 向右 17">
            <a:extLst>
              <a:ext uri="{FF2B5EF4-FFF2-40B4-BE49-F238E27FC236}">
                <a16:creationId xmlns:a16="http://schemas.microsoft.com/office/drawing/2014/main" id="{B963667D-49C8-4350-8FC3-5DF07415B1B5}"/>
              </a:ext>
            </a:extLst>
          </p:cNvPr>
          <p:cNvSpPr/>
          <p:nvPr/>
        </p:nvSpPr>
        <p:spPr>
          <a:xfrm>
            <a:off x="2866244" y="3697027"/>
            <a:ext cx="613892" cy="396903"/>
          </a:xfrm>
          <a:prstGeom prst="rightArrow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dirty="0">
              <a:solidFill>
                <a:srgbClr val="FF33CC"/>
              </a:solidFill>
            </a:endParaRPr>
          </a:p>
        </p:txBody>
      </p:sp>
      <p:sp>
        <p:nvSpPr>
          <p:cNvPr id="19" name="箭號: 向右 18">
            <a:extLst>
              <a:ext uri="{FF2B5EF4-FFF2-40B4-BE49-F238E27FC236}">
                <a16:creationId xmlns:a16="http://schemas.microsoft.com/office/drawing/2014/main" id="{D3B96219-9FDC-44FC-B22D-CBE903A14B22}"/>
              </a:ext>
            </a:extLst>
          </p:cNvPr>
          <p:cNvSpPr/>
          <p:nvPr/>
        </p:nvSpPr>
        <p:spPr>
          <a:xfrm>
            <a:off x="5859122" y="3699472"/>
            <a:ext cx="613892" cy="396903"/>
          </a:xfrm>
          <a:prstGeom prst="rightArrow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dirty="0">
              <a:solidFill>
                <a:srgbClr val="FF33CC"/>
              </a:solidFill>
            </a:endParaRPr>
          </a:p>
        </p:txBody>
      </p:sp>
      <p:pic>
        <p:nvPicPr>
          <p:cNvPr id="20" name="圖片 19">
            <a:extLst>
              <a:ext uri="{FF2B5EF4-FFF2-40B4-BE49-F238E27FC236}">
                <a16:creationId xmlns:a16="http://schemas.microsoft.com/office/drawing/2014/main" id="{D824E886-6A01-4E60-BCE8-1C3096C4563B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792" t="13975" r="10308" b="2170"/>
          <a:stretch/>
        </p:blipFill>
        <p:spPr>
          <a:xfrm>
            <a:off x="373980" y="4566651"/>
            <a:ext cx="2353000" cy="168089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1" name="圖片 20">
            <a:extLst>
              <a:ext uri="{FF2B5EF4-FFF2-40B4-BE49-F238E27FC236}">
                <a16:creationId xmlns:a16="http://schemas.microsoft.com/office/drawing/2014/main" id="{1884BAF9-2909-465B-832B-E45683FD1AA2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86387" y="4566651"/>
            <a:ext cx="2557613" cy="164826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3" name="圖片 22">
            <a:extLst>
              <a:ext uri="{FF2B5EF4-FFF2-40B4-BE49-F238E27FC236}">
                <a16:creationId xmlns:a16="http://schemas.microsoft.com/office/drawing/2014/main" id="{970C887D-4B46-4677-95A6-ADBA15169262}"/>
              </a:ext>
            </a:extLst>
          </p:cNvPr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768" t="19879" r="5040" b="22816"/>
          <a:stretch/>
        </p:blipFill>
        <p:spPr>
          <a:xfrm>
            <a:off x="2939473" y="1674618"/>
            <a:ext cx="3220604" cy="155121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40524000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615"/>
    </mc:Choice>
    <mc:Fallback xmlns="">
      <p:transition spd="slow" advTm="10615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圖片 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568" y="-459432"/>
            <a:ext cx="7125290" cy="2059677"/>
          </a:xfrm>
          <a:prstGeom prst="rect">
            <a:avLst/>
          </a:prstGeom>
        </p:spPr>
      </p:pic>
      <p:sp>
        <p:nvSpPr>
          <p:cNvPr id="4" name="文字方塊 3"/>
          <p:cNvSpPr txBox="1"/>
          <p:nvPr/>
        </p:nvSpPr>
        <p:spPr>
          <a:xfrm>
            <a:off x="3203848" y="32048"/>
            <a:ext cx="390058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4800" b="1" dirty="0">
                <a:solidFill>
                  <a:srgbClr val="00B0F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學習目標</a:t>
            </a:r>
          </a:p>
        </p:txBody>
      </p:sp>
      <p:pic>
        <p:nvPicPr>
          <p:cNvPr id="11" name="圖片 10">
            <a:extLst>
              <a:ext uri="{FF2B5EF4-FFF2-40B4-BE49-F238E27FC236}">
                <a16:creationId xmlns:a16="http://schemas.microsoft.com/office/drawing/2014/main" id="{4D8AA385-3E65-408E-A5DA-6319ECDD41BE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41648" y="6093295"/>
            <a:ext cx="2099962" cy="732657"/>
          </a:xfrm>
          <a:prstGeom prst="rect">
            <a:avLst/>
          </a:prstGeom>
        </p:spPr>
      </p:pic>
      <p:sp>
        <p:nvSpPr>
          <p:cNvPr id="12" name="文字方塊 26">
            <a:extLst>
              <a:ext uri="{FF2B5EF4-FFF2-40B4-BE49-F238E27FC236}">
                <a16:creationId xmlns:a16="http://schemas.microsoft.com/office/drawing/2014/main" id="{F3082D0A-49C8-41E3-B169-033C78C72BF5}"/>
              </a:ext>
            </a:extLst>
          </p:cNvPr>
          <p:cNvSpPr txBox="1"/>
          <p:nvPr/>
        </p:nvSpPr>
        <p:spPr>
          <a:xfrm rot="241293">
            <a:off x="8105370" y="6504379"/>
            <a:ext cx="1216072" cy="184666"/>
          </a:xfrm>
          <a:prstGeom prst="rect">
            <a:avLst/>
          </a:prstGeom>
          <a:noFill/>
          <a:ln w="6350">
            <a:noFill/>
          </a:ln>
        </p:spPr>
        <p:txBody>
          <a:bodyPr rot="0" spcFirstLastPara="0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sz="1200" b="0" i="0" u="none" strike="noStrike" kern="1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教學相長</a:t>
            </a:r>
          </a:p>
        </p:txBody>
      </p:sp>
      <p:sp>
        <p:nvSpPr>
          <p:cNvPr id="9" name="語音泡泡: 圓角矩形 8">
            <a:extLst>
              <a:ext uri="{FF2B5EF4-FFF2-40B4-BE49-F238E27FC236}">
                <a16:creationId xmlns:a16="http://schemas.microsoft.com/office/drawing/2014/main" id="{498DEF28-1652-44CA-949C-CF868DB79FB6}"/>
              </a:ext>
            </a:extLst>
          </p:cNvPr>
          <p:cNvSpPr/>
          <p:nvPr/>
        </p:nvSpPr>
        <p:spPr>
          <a:xfrm>
            <a:off x="456245" y="2914074"/>
            <a:ext cx="2513443" cy="1356340"/>
          </a:xfrm>
          <a:prstGeom prst="wedgeRoundRectCallout">
            <a:avLst>
              <a:gd name="adj1" fmla="val -14886"/>
              <a:gd name="adj2" fmla="val -70389"/>
              <a:gd name="adj3" fmla="val 16667"/>
            </a:avLst>
          </a:prstGeom>
          <a:noFill/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zh-TW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1d-</a:t>
            </a:r>
            <a:r>
              <a:rPr lang="zh-TW" altLang="zh-TW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Ⅲ</a:t>
            </a:r>
            <a:r>
              <a:rPr lang="en-US" altLang="zh-TW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-1 </a:t>
            </a:r>
            <a:r>
              <a:rPr lang="zh-TW" altLang="zh-TW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了解運動技能的要素和要領</a:t>
            </a:r>
          </a:p>
          <a:p>
            <a:r>
              <a:rPr lang="en-US" altLang="zh-TW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1d-</a:t>
            </a:r>
            <a:r>
              <a:rPr lang="zh-TW" altLang="zh-TW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Ⅲ</a:t>
            </a:r>
            <a:r>
              <a:rPr lang="en-US" altLang="zh-TW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-3 </a:t>
            </a:r>
            <a:r>
              <a:rPr lang="zh-TW" altLang="zh-TW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了解比賽的進攻和防守策略。</a:t>
            </a:r>
          </a:p>
        </p:txBody>
      </p:sp>
      <p:sp>
        <p:nvSpPr>
          <p:cNvPr id="15" name="星形: 七角 14">
            <a:extLst>
              <a:ext uri="{FF2B5EF4-FFF2-40B4-BE49-F238E27FC236}">
                <a16:creationId xmlns:a16="http://schemas.microsoft.com/office/drawing/2014/main" id="{89B8FA37-B8E4-498F-8686-6B7EBB9621E5}"/>
              </a:ext>
            </a:extLst>
          </p:cNvPr>
          <p:cNvSpPr/>
          <p:nvPr/>
        </p:nvSpPr>
        <p:spPr>
          <a:xfrm>
            <a:off x="803711" y="1150432"/>
            <a:ext cx="1800200" cy="1356340"/>
          </a:xfrm>
          <a:prstGeom prst="star7">
            <a:avLst/>
          </a:prstGeom>
          <a:solidFill>
            <a:srgbClr val="FFFF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2800" dirty="0">
                <a:solidFill>
                  <a:srgbClr val="00206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認知</a:t>
            </a:r>
          </a:p>
        </p:txBody>
      </p:sp>
      <p:sp>
        <p:nvSpPr>
          <p:cNvPr id="24" name="星形: 七角 23">
            <a:extLst>
              <a:ext uri="{FF2B5EF4-FFF2-40B4-BE49-F238E27FC236}">
                <a16:creationId xmlns:a16="http://schemas.microsoft.com/office/drawing/2014/main" id="{9F4BC967-4585-4C91-B4C2-4CBA88BF4C43}"/>
              </a:ext>
            </a:extLst>
          </p:cNvPr>
          <p:cNvSpPr/>
          <p:nvPr/>
        </p:nvSpPr>
        <p:spPr>
          <a:xfrm>
            <a:off x="6540089" y="1235044"/>
            <a:ext cx="1800200" cy="1356340"/>
          </a:xfrm>
          <a:prstGeom prst="star7">
            <a:avLst/>
          </a:prstGeom>
          <a:solidFill>
            <a:srgbClr val="00B05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2800" dirty="0">
                <a:solidFill>
                  <a:srgbClr val="00206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技能</a:t>
            </a:r>
          </a:p>
        </p:txBody>
      </p:sp>
      <p:sp>
        <p:nvSpPr>
          <p:cNvPr id="25" name="星形: 七角 24">
            <a:extLst>
              <a:ext uri="{FF2B5EF4-FFF2-40B4-BE49-F238E27FC236}">
                <a16:creationId xmlns:a16="http://schemas.microsoft.com/office/drawing/2014/main" id="{D57367CD-D167-43F5-A15A-A34A81D43C36}"/>
              </a:ext>
            </a:extLst>
          </p:cNvPr>
          <p:cNvSpPr/>
          <p:nvPr/>
        </p:nvSpPr>
        <p:spPr>
          <a:xfrm>
            <a:off x="3563888" y="1150432"/>
            <a:ext cx="1800200" cy="1356340"/>
          </a:xfrm>
          <a:prstGeom prst="star7">
            <a:avLst/>
          </a:prstGeom>
          <a:solidFill>
            <a:srgbClr val="FF00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2800" dirty="0">
                <a:solidFill>
                  <a:schemeClr val="bg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情意</a:t>
            </a:r>
          </a:p>
        </p:txBody>
      </p:sp>
      <p:sp>
        <p:nvSpPr>
          <p:cNvPr id="28" name="語音泡泡: 圓角矩形 27">
            <a:extLst>
              <a:ext uri="{FF2B5EF4-FFF2-40B4-BE49-F238E27FC236}">
                <a16:creationId xmlns:a16="http://schemas.microsoft.com/office/drawing/2014/main" id="{2A9A5519-22AA-461C-984B-2EAFF5B3876B}"/>
              </a:ext>
            </a:extLst>
          </p:cNvPr>
          <p:cNvSpPr/>
          <p:nvPr/>
        </p:nvSpPr>
        <p:spPr>
          <a:xfrm>
            <a:off x="6401678" y="2944149"/>
            <a:ext cx="2513443" cy="1356340"/>
          </a:xfrm>
          <a:prstGeom prst="wedgeRoundRectCallout">
            <a:avLst>
              <a:gd name="adj1" fmla="val -14886"/>
              <a:gd name="adj2" fmla="val -70389"/>
              <a:gd name="adj3" fmla="val 16667"/>
            </a:avLst>
          </a:prstGeom>
          <a:noFill/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zh-TW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3d-</a:t>
            </a:r>
            <a:r>
              <a:rPr lang="zh-TW" altLang="zh-TW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Ⅲ</a:t>
            </a:r>
            <a:r>
              <a:rPr lang="en-US" altLang="zh-TW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-2 </a:t>
            </a:r>
            <a:r>
              <a:rPr lang="zh-TW" altLang="zh-TW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演練比賽中的進攻和防守策略。</a:t>
            </a:r>
          </a:p>
          <a:p>
            <a:r>
              <a:rPr lang="en-US" altLang="zh-TW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3d-</a:t>
            </a:r>
            <a:r>
              <a:rPr lang="zh-TW" altLang="zh-TW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Ⅲ</a:t>
            </a:r>
            <a:r>
              <a:rPr lang="en-US" altLang="zh-TW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-3 </a:t>
            </a:r>
            <a:r>
              <a:rPr lang="zh-TW" altLang="zh-TW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透過體驗或實踐，解決練習或比賽的問題。</a:t>
            </a:r>
            <a:endParaRPr lang="zh-TW" altLang="en-US" dirty="0">
              <a:solidFill>
                <a:srgbClr val="FF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29" name="語音泡泡: 圓角矩形 28">
            <a:extLst>
              <a:ext uri="{FF2B5EF4-FFF2-40B4-BE49-F238E27FC236}">
                <a16:creationId xmlns:a16="http://schemas.microsoft.com/office/drawing/2014/main" id="{14AA94D3-DDF0-496B-A0D8-128D0D354BDA}"/>
              </a:ext>
            </a:extLst>
          </p:cNvPr>
          <p:cNvSpPr/>
          <p:nvPr/>
        </p:nvSpPr>
        <p:spPr>
          <a:xfrm>
            <a:off x="3059832" y="2914075"/>
            <a:ext cx="3114482" cy="1883077"/>
          </a:xfrm>
          <a:prstGeom prst="wedgeRoundRectCallout">
            <a:avLst>
              <a:gd name="adj1" fmla="val -14886"/>
              <a:gd name="adj2" fmla="val -70389"/>
              <a:gd name="adj3" fmla="val 16667"/>
            </a:avLst>
          </a:prstGeom>
          <a:noFill/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zh-TW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2c-</a:t>
            </a:r>
            <a:r>
              <a:rPr lang="zh-TW" altLang="zh-TW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Ⅲ</a:t>
            </a:r>
            <a:r>
              <a:rPr lang="en-US" altLang="zh-TW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-1 </a:t>
            </a:r>
            <a:r>
              <a:rPr lang="zh-TW" altLang="zh-TW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表現基本運動精神和道德規範</a:t>
            </a:r>
            <a:r>
              <a:rPr lang="zh-TW" altLang="zh-TW" dirty="0">
                <a:latin typeface="標楷體" panose="03000509000000000000" pitchFamily="65" charset="-120"/>
                <a:ea typeface="標楷體" panose="03000509000000000000" pitchFamily="65" charset="-120"/>
              </a:rPr>
              <a:t>。</a:t>
            </a:r>
          </a:p>
          <a:p>
            <a:r>
              <a:rPr lang="en-US" altLang="zh-TW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2c-</a:t>
            </a:r>
            <a:r>
              <a:rPr lang="zh-TW" altLang="zh-TW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Ⅲ</a:t>
            </a:r>
            <a:r>
              <a:rPr lang="en-US" altLang="zh-TW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-2 </a:t>
            </a:r>
            <a:r>
              <a:rPr lang="zh-TW" altLang="zh-TW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表現同理心、正向溝通的團隊精神。</a:t>
            </a:r>
          </a:p>
          <a:p>
            <a:r>
              <a:rPr lang="en-US" altLang="zh-TW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2c-</a:t>
            </a:r>
            <a:r>
              <a:rPr lang="zh-TW" altLang="zh-TW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Ⅲ</a:t>
            </a:r>
            <a:r>
              <a:rPr lang="en-US" altLang="zh-TW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-3 </a:t>
            </a:r>
            <a:r>
              <a:rPr lang="zh-TW" altLang="zh-TW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表現積極參與、接受挑戰的學習態度。</a:t>
            </a:r>
          </a:p>
          <a:p>
            <a:pPr algn="ctr"/>
            <a:endParaRPr lang="zh-TW" altLang="en-US" dirty="0">
              <a:solidFill>
                <a:srgbClr val="00B0F0"/>
              </a:solidFill>
            </a:endParaRPr>
          </a:p>
        </p:txBody>
      </p:sp>
      <p:sp>
        <p:nvSpPr>
          <p:cNvPr id="30" name="圖說文字: 向上箭號 29">
            <a:extLst>
              <a:ext uri="{FF2B5EF4-FFF2-40B4-BE49-F238E27FC236}">
                <a16:creationId xmlns:a16="http://schemas.microsoft.com/office/drawing/2014/main" id="{F276C692-47F6-470F-AF60-D279877AD00F}"/>
              </a:ext>
            </a:extLst>
          </p:cNvPr>
          <p:cNvSpPr/>
          <p:nvPr/>
        </p:nvSpPr>
        <p:spPr>
          <a:xfrm>
            <a:off x="485071" y="4437112"/>
            <a:ext cx="2347397" cy="1708690"/>
          </a:xfrm>
          <a:prstGeom prst="upArrowCallout">
            <a:avLst/>
          </a:prstGeom>
          <a:noFill/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2800" dirty="0">
                <a:solidFill>
                  <a:srgbClr val="00206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自我反思</a:t>
            </a:r>
            <a:endParaRPr lang="en-US" altLang="zh-TW" sz="2800" dirty="0">
              <a:solidFill>
                <a:srgbClr val="00206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algn="ctr"/>
            <a:r>
              <a:rPr lang="zh-TW" altLang="en-US" sz="2800" dirty="0">
                <a:solidFill>
                  <a:srgbClr val="00206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小組討論</a:t>
            </a:r>
          </a:p>
        </p:txBody>
      </p:sp>
      <p:sp>
        <p:nvSpPr>
          <p:cNvPr id="31" name="圖說文字: 向上箭號 30">
            <a:extLst>
              <a:ext uri="{FF2B5EF4-FFF2-40B4-BE49-F238E27FC236}">
                <a16:creationId xmlns:a16="http://schemas.microsoft.com/office/drawing/2014/main" id="{C1E4717B-AEA3-40F7-93D4-34679CA50249}"/>
              </a:ext>
            </a:extLst>
          </p:cNvPr>
          <p:cNvSpPr/>
          <p:nvPr/>
        </p:nvSpPr>
        <p:spPr>
          <a:xfrm>
            <a:off x="3059832" y="4849267"/>
            <a:ext cx="3024339" cy="1693705"/>
          </a:xfrm>
          <a:prstGeom prst="upArrowCallou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2800" dirty="0">
                <a:solidFill>
                  <a:srgbClr val="00206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團體活動</a:t>
            </a:r>
            <a:endParaRPr lang="en-US" altLang="zh-TW" sz="2800" dirty="0">
              <a:solidFill>
                <a:srgbClr val="00206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algn="ctr"/>
            <a:r>
              <a:rPr lang="zh-TW" altLang="en-US" sz="2800" dirty="0">
                <a:solidFill>
                  <a:srgbClr val="00206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正向回饋與分享</a:t>
            </a:r>
            <a:endParaRPr lang="en-US" altLang="zh-TW" sz="2800" dirty="0">
              <a:solidFill>
                <a:srgbClr val="00206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33" name="圖說文字: 向上箭號 32">
            <a:extLst>
              <a:ext uri="{FF2B5EF4-FFF2-40B4-BE49-F238E27FC236}">
                <a16:creationId xmlns:a16="http://schemas.microsoft.com/office/drawing/2014/main" id="{DF362118-3168-426F-A327-F8E3EC726B6D}"/>
              </a:ext>
            </a:extLst>
          </p:cNvPr>
          <p:cNvSpPr/>
          <p:nvPr/>
        </p:nvSpPr>
        <p:spPr>
          <a:xfrm>
            <a:off x="6401678" y="4333413"/>
            <a:ext cx="2639932" cy="1708690"/>
          </a:xfrm>
          <a:prstGeom prst="upArrowCallout">
            <a:avLst/>
          </a:prstGeom>
          <a:noFill/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2800" dirty="0">
                <a:solidFill>
                  <a:srgbClr val="00206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技能學習單</a:t>
            </a:r>
            <a:endParaRPr lang="en-US" altLang="zh-TW" sz="2800" dirty="0">
              <a:solidFill>
                <a:srgbClr val="00206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algn="ctr"/>
            <a:r>
              <a:rPr lang="zh-TW" altLang="en-US" sz="2800" dirty="0">
                <a:solidFill>
                  <a:srgbClr val="00206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自我決策執行</a:t>
            </a:r>
            <a:endParaRPr lang="en-US" altLang="zh-TW" sz="2800" dirty="0">
              <a:solidFill>
                <a:srgbClr val="00206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7" name="橢圓 6">
            <a:extLst>
              <a:ext uri="{FF2B5EF4-FFF2-40B4-BE49-F238E27FC236}">
                <a16:creationId xmlns:a16="http://schemas.microsoft.com/office/drawing/2014/main" id="{37C3F457-2099-4843-9B5D-65B9179668B0}"/>
              </a:ext>
            </a:extLst>
          </p:cNvPr>
          <p:cNvSpPr/>
          <p:nvPr/>
        </p:nvSpPr>
        <p:spPr>
          <a:xfrm>
            <a:off x="275511" y="4849267"/>
            <a:ext cx="618464" cy="727723"/>
          </a:xfrm>
          <a:prstGeom prst="ellipse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dirty="0">
                <a:solidFill>
                  <a:schemeClr val="bg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自發</a:t>
            </a:r>
          </a:p>
        </p:txBody>
      </p:sp>
      <p:sp>
        <p:nvSpPr>
          <p:cNvPr id="20" name="橢圓 19">
            <a:extLst>
              <a:ext uri="{FF2B5EF4-FFF2-40B4-BE49-F238E27FC236}">
                <a16:creationId xmlns:a16="http://schemas.microsoft.com/office/drawing/2014/main" id="{2DB9791A-1FE6-49CB-84F0-559CBDA5C5FF}"/>
              </a:ext>
            </a:extLst>
          </p:cNvPr>
          <p:cNvSpPr/>
          <p:nvPr/>
        </p:nvSpPr>
        <p:spPr>
          <a:xfrm>
            <a:off x="2432221" y="5085184"/>
            <a:ext cx="574815" cy="673641"/>
          </a:xfrm>
          <a:prstGeom prst="ellipse">
            <a:avLst/>
          </a:prstGeom>
          <a:solidFill>
            <a:srgbClr val="FF33CC"/>
          </a:solidFill>
          <a:ln>
            <a:solidFill>
              <a:srgbClr val="FF33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dirty="0">
                <a:solidFill>
                  <a:schemeClr val="bg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互動</a:t>
            </a:r>
          </a:p>
        </p:txBody>
      </p:sp>
      <p:sp>
        <p:nvSpPr>
          <p:cNvPr id="21" name="橢圓 20">
            <a:extLst>
              <a:ext uri="{FF2B5EF4-FFF2-40B4-BE49-F238E27FC236}">
                <a16:creationId xmlns:a16="http://schemas.microsoft.com/office/drawing/2014/main" id="{BECAF6B9-78A5-48C7-9DE9-E09E718C747F}"/>
              </a:ext>
            </a:extLst>
          </p:cNvPr>
          <p:cNvSpPr/>
          <p:nvPr/>
        </p:nvSpPr>
        <p:spPr>
          <a:xfrm>
            <a:off x="5592811" y="5359298"/>
            <a:ext cx="570974" cy="673641"/>
          </a:xfrm>
          <a:prstGeom prst="ellipse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dirty="0">
                <a:solidFill>
                  <a:schemeClr val="bg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共好</a:t>
            </a:r>
          </a:p>
        </p:txBody>
      </p:sp>
      <p:sp>
        <p:nvSpPr>
          <p:cNvPr id="27" name="橢圓 26">
            <a:extLst>
              <a:ext uri="{FF2B5EF4-FFF2-40B4-BE49-F238E27FC236}">
                <a16:creationId xmlns:a16="http://schemas.microsoft.com/office/drawing/2014/main" id="{CA2871FB-4DC5-486C-B5D3-DBCB227B6817}"/>
              </a:ext>
            </a:extLst>
          </p:cNvPr>
          <p:cNvSpPr/>
          <p:nvPr/>
        </p:nvSpPr>
        <p:spPr>
          <a:xfrm>
            <a:off x="6170421" y="4694281"/>
            <a:ext cx="618464" cy="727723"/>
          </a:xfrm>
          <a:prstGeom prst="ellipse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dirty="0">
                <a:solidFill>
                  <a:schemeClr val="bg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自發</a:t>
            </a:r>
          </a:p>
        </p:txBody>
      </p:sp>
      <p:sp>
        <p:nvSpPr>
          <p:cNvPr id="32" name="橢圓 31">
            <a:extLst>
              <a:ext uri="{FF2B5EF4-FFF2-40B4-BE49-F238E27FC236}">
                <a16:creationId xmlns:a16="http://schemas.microsoft.com/office/drawing/2014/main" id="{1530644E-328A-4205-BF24-321C178EFE2A}"/>
              </a:ext>
            </a:extLst>
          </p:cNvPr>
          <p:cNvSpPr/>
          <p:nvPr/>
        </p:nvSpPr>
        <p:spPr>
          <a:xfrm>
            <a:off x="3082027" y="5370747"/>
            <a:ext cx="574815" cy="673641"/>
          </a:xfrm>
          <a:prstGeom prst="ellipse">
            <a:avLst/>
          </a:prstGeom>
          <a:solidFill>
            <a:srgbClr val="FF33CC"/>
          </a:solidFill>
          <a:ln>
            <a:solidFill>
              <a:srgbClr val="FF33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dirty="0">
                <a:solidFill>
                  <a:schemeClr val="bg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互動</a:t>
            </a:r>
          </a:p>
        </p:txBody>
      </p:sp>
    </p:spTree>
    <p:extLst>
      <p:ext uri="{BB962C8B-B14F-4D97-AF65-F5344CB8AC3E}">
        <p14:creationId xmlns:p14="http://schemas.microsoft.com/office/powerpoint/2010/main" val="2088160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615"/>
    </mc:Choice>
    <mc:Fallback xmlns="">
      <p:transition spd="slow" advTm="10615"/>
    </mc:Fallback>
  </mc:AlternateContent>
</p:sld>
</file>

<file path=ppt/theme/theme1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Office 佈景主題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2278</TotalTime>
  <Words>379</Words>
  <Application>Microsoft Office PowerPoint</Application>
  <PresentationFormat>如螢幕大小 (4:3)</PresentationFormat>
  <Paragraphs>76</Paragraphs>
  <Slides>4</Slides>
  <Notes>0</Notes>
  <HiddenSlides>0</HiddenSlides>
  <MMClips>0</MMClips>
  <ScaleCrop>false</ScaleCrop>
  <HeadingPairs>
    <vt:vector size="6" baseType="variant">
      <vt:variant>
        <vt:lpstr>使用字型</vt:lpstr>
      </vt:variant>
      <vt:variant>
        <vt:i4>8</vt:i4>
      </vt:variant>
      <vt:variant>
        <vt:lpstr>佈景主題</vt:lpstr>
      </vt:variant>
      <vt:variant>
        <vt:i4>2</vt:i4>
      </vt:variant>
      <vt:variant>
        <vt:lpstr>投影片標題</vt:lpstr>
      </vt:variant>
      <vt:variant>
        <vt:i4>4</vt:i4>
      </vt:variant>
    </vt:vector>
  </HeadingPairs>
  <TitlesOfParts>
    <vt:vector size="14" baseType="lpstr">
      <vt:lpstr>微軟正黑體</vt:lpstr>
      <vt:lpstr>新細明體</vt:lpstr>
      <vt:lpstr>標楷體</vt:lpstr>
      <vt:lpstr>Arial</vt:lpstr>
      <vt:lpstr>Calibri</vt:lpstr>
      <vt:lpstr>Calibri Light</vt:lpstr>
      <vt:lpstr>Century</vt:lpstr>
      <vt:lpstr>Times New Roman</vt:lpstr>
      <vt:lpstr>Office 佈景主題</vt:lpstr>
      <vt:lpstr>1_Office 佈景主題</vt:lpstr>
      <vt:lpstr>PowerPoint 簡報</vt:lpstr>
      <vt:lpstr>PowerPoint 簡報</vt:lpstr>
      <vt:lpstr>PowerPoint 簡報</vt:lpstr>
      <vt:lpstr>PowerPoint 簡報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簡報</dc:title>
  <dc:creator>donkey</dc:creator>
  <cp:lastModifiedBy>user</cp:lastModifiedBy>
  <cp:revision>175</cp:revision>
  <dcterms:created xsi:type="dcterms:W3CDTF">2016-02-19T09:03:52Z</dcterms:created>
  <dcterms:modified xsi:type="dcterms:W3CDTF">2022-05-06T00:57:34Z</dcterms:modified>
</cp:coreProperties>
</file>