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56" r:id="rId2"/>
    <p:sldId id="287" r:id="rId3"/>
    <p:sldId id="292" r:id="rId4"/>
    <p:sldId id="259" r:id="rId5"/>
    <p:sldId id="294" r:id="rId6"/>
    <p:sldId id="280" r:id="rId7"/>
    <p:sldId id="293" r:id="rId8"/>
    <p:sldId id="281" r:id="rId9"/>
    <p:sldId id="289" r:id="rId10"/>
    <p:sldId id="288" r:id="rId11"/>
    <p:sldId id="295" r:id="rId12"/>
    <p:sldId id="303" r:id="rId13"/>
    <p:sldId id="305" r:id="rId14"/>
    <p:sldId id="304" r:id="rId15"/>
    <p:sldId id="309" r:id="rId16"/>
    <p:sldId id="306" r:id="rId17"/>
    <p:sldId id="307" r:id="rId18"/>
    <p:sldId id="308" r:id="rId19"/>
    <p:sldId id="310" r:id="rId20"/>
    <p:sldId id="296" r:id="rId21"/>
    <p:sldId id="297" r:id="rId22"/>
    <p:sldId id="299" r:id="rId23"/>
    <p:sldId id="300" r:id="rId24"/>
    <p:sldId id="298" r:id="rId25"/>
    <p:sldId id="302" r:id="rId26"/>
    <p:sldId id="301" r:id="rId27"/>
  </p:sldIdLst>
  <p:sldSz cx="12192000" cy="6858000"/>
  <p:notesSz cx="9939338" cy="6807200"/>
  <p:embeddedFontLs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標楷體" panose="03000509000000000000" pitchFamily="65" charset="-120"/>
      <p:regular r:id="rId34"/>
    </p:embeddedFont>
    <p:embeddedFont>
      <p:font typeface="華康流隸體(P)" panose="02010600010101010101" pitchFamily="2" charset="-120"/>
      <p:regular r:id="rId35"/>
    </p:embeddedFont>
    <p:embeddedFont>
      <p:font typeface="微軟正黑體" panose="020B0604030504040204" pitchFamily="34" charset="-120"/>
      <p:regular r:id="rId36"/>
      <p:bold r:id="rId37"/>
    </p:embeddedFont>
    <p:embeddedFont>
      <p:font typeface="華康娃娃體(P)" panose="040B0500000000000000" pitchFamily="82" charset="-120"/>
      <p:regular r:id="rId38"/>
    </p:embeddedFont>
    <p:embeddedFont>
      <p:font typeface="華康少女文字W3" panose="02010609010101010101" pitchFamily="49" charset="-120"/>
      <p:regular r:id="rId39"/>
    </p:embeddedFont>
    <p:embeddedFont>
      <p:font typeface="華康隸書體W3" panose="02010609010101010101" pitchFamily="49" charset="-120"/>
      <p:regular r:id="rId40"/>
    </p:embeddedFont>
    <p:embeddedFont>
      <p:font typeface="華康流隸體" panose="02010609010101010101" pitchFamily="49" charset="-120"/>
      <p:regular r:id="rId41"/>
    </p:embeddedFont>
    <p:embeddedFont>
      <p:font typeface="華康少女文字W7(P)" panose="02010600010101010101" pitchFamily="2" charset="-120"/>
      <p:regular r:id="rId42"/>
    </p:embeddedFont>
    <p:embeddedFont>
      <p:font typeface="華康細圓體" panose="02010609010101010101" pitchFamily="49" charset="-120"/>
      <p:regular r:id="rId43"/>
    </p:embeddedFont>
    <p:embeddedFont>
      <p:font typeface="華康行書體" panose="02010609010101010101" pitchFamily="49" charset="-120"/>
      <p:regular r:id="rId44"/>
    </p:embeddedFont>
    <p:embeddedFont>
      <p:font typeface="Arial Black" panose="020B0A04020102020204" pitchFamily="34" charset="0"/>
      <p:bold r:id="rId45"/>
    </p:embeddedFont>
    <p:embeddedFont>
      <p:font typeface="華康墨字體" panose="040B0909000000000000" pitchFamily="81" charset="-120"/>
      <p:regular r:id="rId4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51" roundtripDataSignature="AMtx7mjtYoL+hs+11aDOjsJSr9OJqx1PE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1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font" Target="fonts/font13.fntdata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46" Type="http://schemas.openxmlformats.org/officeDocument/2006/relationships/font" Target="fonts/font1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41" Type="http://schemas.openxmlformats.org/officeDocument/2006/relationships/font" Target="fonts/font12.fntdata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font" Target="fonts/font11.fntdata"/><Relationship Id="rId45" Type="http://schemas.openxmlformats.org/officeDocument/2006/relationships/font" Target="fonts/font16.fntdata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4" Type="http://schemas.openxmlformats.org/officeDocument/2006/relationships/font" Target="fonts/font15.fntdata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font" Target="fonts/font14.fntdata"/><Relationship Id="rId8" Type="http://schemas.openxmlformats.org/officeDocument/2006/relationships/slide" Target="slides/slide7.xml"/><Relationship Id="rId51" Type="http://customschemas.google.com/relationships/presentationmetadata" Target="meta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6737" cy="3413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630284" y="0"/>
            <a:ext cx="4306737" cy="3413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A4A815-499D-4052-848A-B333A3405BB6}" type="datetimeFigureOut">
              <a:rPr lang="zh-TW" altLang="en-US" smtClean="0"/>
              <a:t>2022/12/16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6465807"/>
            <a:ext cx="4306737" cy="34139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630284" y="6465807"/>
            <a:ext cx="4306737" cy="34139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2E8A1C-B76E-41C0-9A66-3811E131A10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221437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1" y="0"/>
            <a:ext cx="4307047" cy="3415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5629992" y="0"/>
            <a:ext cx="4307047" cy="3415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2927350" y="850900"/>
            <a:ext cx="4084638" cy="22971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993934" y="3275965"/>
            <a:ext cx="7951470" cy="26803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1" y="6465659"/>
            <a:ext cx="4307047" cy="3415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5629992" y="6465659"/>
            <a:ext cx="4307047" cy="3415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4727691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1:notes"/>
          <p:cNvSpPr txBox="1">
            <a:spLocks noGrp="1"/>
          </p:cNvSpPr>
          <p:nvPr>
            <p:ph type="body" idx="1"/>
          </p:nvPr>
        </p:nvSpPr>
        <p:spPr>
          <a:xfrm>
            <a:off x="993934" y="3275965"/>
            <a:ext cx="7951470" cy="268033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9" name="Google Shape;3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27350" y="850900"/>
            <a:ext cx="4084638" cy="22971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22226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27350" y="850900"/>
            <a:ext cx="4084638" cy="22971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23" name="Google Shape;423;p4:notes"/>
          <p:cNvSpPr txBox="1">
            <a:spLocks noGrp="1"/>
          </p:cNvSpPr>
          <p:nvPr>
            <p:ph type="body" idx="1"/>
          </p:nvPr>
        </p:nvSpPr>
        <p:spPr>
          <a:xfrm>
            <a:off x="993934" y="3275965"/>
            <a:ext cx="7951470" cy="26803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4" name="Google Shape;424;p4:notes"/>
          <p:cNvSpPr txBox="1">
            <a:spLocks noGrp="1"/>
          </p:cNvSpPr>
          <p:nvPr>
            <p:ph type="sldNum" idx="12"/>
          </p:nvPr>
        </p:nvSpPr>
        <p:spPr>
          <a:xfrm>
            <a:off x="5629992" y="6465659"/>
            <a:ext cx="4307047" cy="3415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altLang="zh-TW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898535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" name="Google Shape;570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27350" y="850900"/>
            <a:ext cx="4084638" cy="22971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71" name="Google Shape;571;p23:notes"/>
          <p:cNvSpPr txBox="1">
            <a:spLocks noGrp="1"/>
          </p:cNvSpPr>
          <p:nvPr>
            <p:ph type="body" idx="1"/>
          </p:nvPr>
        </p:nvSpPr>
        <p:spPr>
          <a:xfrm>
            <a:off x="993934" y="3275965"/>
            <a:ext cx="7951470" cy="26803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2" name="Google Shape;572;p23:notes"/>
          <p:cNvSpPr txBox="1">
            <a:spLocks noGrp="1"/>
          </p:cNvSpPr>
          <p:nvPr>
            <p:ph type="sldNum" idx="12"/>
          </p:nvPr>
        </p:nvSpPr>
        <p:spPr>
          <a:xfrm>
            <a:off x="5629992" y="6465659"/>
            <a:ext cx="4307047" cy="3415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altLang="zh-TW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6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535255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Google Shape;579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27350" y="850900"/>
            <a:ext cx="4084638" cy="22971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80" name="Google Shape;580;p24:notes"/>
          <p:cNvSpPr txBox="1">
            <a:spLocks noGrp="1"/>
          </p:cNvSpPr>
          <p:nvPr>
            <p:ph type="body" idx="1"/>
          </p:nvPr>
        </p:nvSpPr>
        <p:spPr>
          <a:xfrm>
            <a:off x="993934" y="3275965"/>
            <a:ext cx="7951470" cy="26803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1" name="Google Shape;581;p24:notes"/>
          <p:cNvSpPr txBox="1">
            <a:spLocks noGrp="1"/>
          </p:cNvSpPr>
          <p:nvPr>
            <p:ph type="sldNum" idx="12"/>
          </p:nvPr>
        </p:nvSpPr>
        <p:spPr>
          <a:xfrm>
            <a:off x="5629992" y="6465659"/>
            <a:ext cx="4307047" cy="3415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altLang="zh-TW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8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19638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1:notes"/>
          <p:cNvSpPr txBox="1">
            <a:spLocks noGrp="1"/>
          </p:cNvSpPr>
          <p:nvPr>
            <p:ph type="body" idx="1"/>
          </p:nvPr>
        </p:nvSpPr>
        <p:spPr>
          <a:xfrm>
            <a:off x="993934" y="3275965"/>
            <a:ext cx="7951470" cy="2680335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9" name="Google Shape;3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927350" y="850900"/>
            <a:ext cx="4084638" cy="22971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769039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投影片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Microsoft JhengHe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及物件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章節標題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Microsoft JhengHe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兩項物件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4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4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比對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4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4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4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4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4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含標題的內容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Microsoft JhengHe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4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4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4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含標題的圖片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Microsoft JhengHe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4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標題及直排文字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47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4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4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4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直排標題及文字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4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4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4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末尾幻灯片">
  <p:cSld name="末尾幻灯片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6"/>
          <p:cNvSpPr txBox="1">
            <a:spLocks noGrp="1"/>
          </p:cNvSpPr>
          <p:nvPr>
            <p:ph type="body" idx="1"/>
          </p:nvPr>
        </p:nvSpPr>
        <p:spPr>
          <a:xfrm>
            <a:off x="6487784" y="4225335"/>
            <a:ext cx="4470400" cy="3108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</a:defRPr>
            </a:lvl1pPr>
            <a:lvl2pPr marL="914400" lvl="1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4pPr>
            <a:lvl5pPr marL="2286000" lvl="4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8" name="Google Shape;198;p36"/>
          <p:cNvSpPr txBox="1">
            <a:spLocks noGrp="1"/>
          </p:cNvSpPr>
          <p:nvPr>
            <p:ph type="body" idx="2"/>
          </p:nvPr>
        </p:nvSpPr>
        <p:spPr>
          <a:xfrm>
            <a:off x="6487784" y="3929064"/>
            <a:ext cx="4470400" cy="2962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 b="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9" name="Google Shape;199;p36"/>
          <p:cNvSpPr txBox="1">
            <a:spLocks noGrp="1"/>
          </p:cNvSpPr>
          <p:nvPr>
            <p:ph type="ctrTitle"/>
          </p:nvPr>
        </p:nvSpPr>
        <p:spPr>
          <a:xfrm>
            <a:off x="6487785" y="1189668"/>
            <a:ext cx="4470400" cy="2263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04822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Microsoft JhengHei"/>
              <a:buNone/>
              <a:defRPr sz="4400" b="0" i="0" u="none" strike="noStrike" cap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9pPr>
          </a:lstStyle>
          <a:p>
            <a:endParaRPr/>
          </a:p>
        </p:txBody>
      </p:sp>
      <p:sp>
        <p:nvSpPr>
          <p:cNvPr id="12" name="Google Shape;12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9pPr>
          </a:lstStyle>
          <a:p>
            <a:endParaRPr/>
          </a:p>
        </p:txBody>
      </p:sp>
      <p:sp>
        <p:nvSpPr>
          <p:cNvPr id="13" name="Google Shape;13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9pPr>
          </a:lstStyle>
          <a:p>
            <a:endParaRPr/>
          </a:p>
        </p:txBody>
      </p:sp>
      <p:sp>
        <p:nvSpPr>
          <p:cNvPr id="14" name="Google Shape;14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 Black"/>
                <a:ea typeface="Arial Black"/>
                <a:cs typeface="Arial Black"/>
                <a:sym typeface="Arial Black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 Black"/>
                <a:ea typeface="Arial Black"/>
                <a:cs typeface="Arial Black"/>
                <a:sym typeface="Arial Black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 Black"/>
                <a:ea typeface="Arial Black"/>
                <a:cs typeface="Arial Black"/>
                <a:sym typeface="Arial Black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 Black"/>
                <a:ea typeface="Arial Black"/>
                <a:cs typeface="Arial Black"/>
                <a:sym typeface="Arial Black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 Black"/>
                <a:ea typeface="Arial Black"/>
                <a:cs typeface="Arial Black"/>
                <a:sym typeface="Arial Black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 Black"/>
                <a:ea typeface="Arial Black"/>
                <a:cs typeface="Arial Black"/>
                <a:sym typeface="Arial Black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 Black"/>
                <a:ea typeface="Arial Black"/>
                <a:cs typeface="Arial Black"/>
                <a:sym typeface="Arial Black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 Black"/>
                <a:ea typeface="Arial Black"/>
                <a:cs typeface="Arial Black"/>
                <a:sym typeface="Arial Black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6" r:id="rId6"/>
    <p:sldLayoutId id="2147483657" r:id="rId7"/>
    <p:sldLayoutId id="2147483658" r:id="rId8"/>
    <p:sldLayoutId id="2147483659" r:id="rId9"/>
    <p:sldLayoutId id="214748366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7" Type="http://schemas.openxmlformats.org/officeDocument/2006/relationships/image" Target="../media/image1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S432yNJd9t4" TargetMode="External"/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outu.be/bPadqJASI6M" TargetMode="External"/><Relationship Id="rId5" Type="http://schemas.microsoft.com/office/2007/relationships/hdphoto" Target="../media/hdphoto1.wdp"/><Relationship Id="rId4" Type="http://schemas.openxmlformats.org/officeDocument/2006/relationships/image" Target="../media/image9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xE45-ipSZzo" TargetMode="External"/><Relationship Id="rId7" Type="http://schemas.openxmlformats.org/officeDocument/2006/relationships/image" Target="../media/image2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0.png"/><Relationship Id="rId5" Type="http://schemas.openxmlformats.org/officeDocument/2006/relationships/hyperlink" Target="https://youtu.be/9BPO3pJmGBI" TargetMode="Externa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QF9V-dqLr5w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VZ2w-2PoZ58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7HbRB_DOTpE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VZ2w-2PoZ58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ecpat.org.tw/" TargetMode="External"/><Relationship Id="rId13" Type="http://schemas.openxmlformats.org/officeDocument/2006/relationships/image" Target="../media/image42.png"/><Relationship Id="rId3" Type="http://schemas.openxmlformats.org/officeDocument/2006/relationships/image" Target="../media/image37.jpg"/><Relationship Id="rId7" Type="http://schemas.openxmlformats.org/officeDocument/2006/relationships/image" Target="../media/image39.png"/><Relationship Id="rId12" Type="http://schemas.openxmlformats.org/officeDocument/2006/relationships/hyperlink" Target="https://www.laf.org.tw/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twrf.org.tw/" TargetMode="External"/><Relationship Id="rId11" Type="http://schemas.openxmlformats.org/officeDocument/2006/relationships/image" Target="../media/image41.png"/><Relationship Id="rId5" Type="http://schemas.openxmlformats.org/officeDocument/2006/relationships/image" Target="../media/image38.png"/><Relationship Id="rId10" Type="http://schemas.openxmlformats.org/officeDocument/2006/relationships/hyperlink" Target="https://www.widitw.org/" TargetMode="External"/><Relationship Id="rId4" Type="http://schemas.openxmlformats.org/officeDocument/2006/relationships/hyperlink" Target="https://i.win.org.tw/appeal.php?Type=1" TargetMode="External"/><Relationship Id="rId9" Type="http://schemas.openxmlformats.org/officeDocument/2006/relationships/image" Target="../media/image40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cru4UbTXlpw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1"/>
          <p:cNvSpPr txBox="1">
            <a:spLocks noGrp="1"/>
          </p:cNvSpPr>
          <p:nvPr>
            <p:ph type="ctrTitle"/>
          </p:nvPr>
        </p:nvSpPr>
        <p:spPr>
          <a:xfrm>
            <a:off x="1902690" y="1313143"/>
            <a:ext cx="8608291" cy="107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Microsoft JhengHei"/>
              <a:buNone/>
            </a:pPr>
            <a:r>
              <a:rPr lang="zh-TW" altLang="en-US" sz="6500" b="1" dirty="0">
                <a:solidFill>
                  <a:srgbClr val="FFFF00"/>
                </a:solidFill>
                <a:latin typeface="華康少女文字W7(P)" panose="02010600010101010101" pitchFamily="2" charset="-120"/>
                <a:ea typeface="華康少女文字W7(P)" panose="02010600010101010101" pitchFamily="2" charset="-120"/>
              </a:rPr>
              <a:t>數位性別暴力防治宣導</a:t>
            </a:r>
            <a:endParaRPr sz="6500" dirty="0">
              <a:solidFill>
                <a:srgbClr val="FFFF00"/>
              </a:solidFill>
              <a:latin typeface="華康少女文字W7(P)" panose="02010600010101010101" pitchFamily="2" charset="-120"/>
              <a:ea typeface="華康少女文字W7(P)" panose="02010600010101010101" pitchFamily="2" charset="-120"/>
            </a:endParaRPr>
          </a:p>
        </p:txBody>
      </p:sp>
      <p:sp>
        <p:nvSpPr>
          <p:cNvPr id="3" name="Google Shape;402;p1"/>
          <p:cNvSpPr txBox="1">
            <a:spLocks/>
          </p:cNvSpPr>
          <p:nvPr/>
        </p:nvSpPr>
        <p:spPr>
          <a:xfrm>
            <a:off x="2790603" y="3033361"/>
            <a:ext cx="7831390" cy="2295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Microsoft JhengHei"/>
              <a:buNone/>
              <a:defRPr sz="6000" b="0" i="0" u="none" strike="noStrike" cap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l">
              <a:lnSpc>
                <a:spcPct val="100000"/>
              </a:lnSpc>
              <a:buSzPct val="100000"/>
            </a:pPr>
            <a:r>
              <a:rPr lang="en-US" altLang="zh-TW" sz="13800" b="1" dirty="0">
                <a:solidFill>
                  <a:schemeClr val="bg1"/>
                </a:solidFill>
                <a:latin typeface="華康少女文字W7(P)" panose="02010600010101010101" pitchFamily="2" charset="-120"/>
                <a:ea typeface="華康少女文字W7(P)" panose="02010600010101010101" pitchFamily="2" charset="-120"/>
              </a:rPr>
              <a:t>E </a:t>
            </a:r>
            <a:r>
              <a:rPr lang="zh-TW" altLang="en-US" sz="13800" b="1" dirty="0">
                <a:solidFill>
                  <a:schemeClr val="bg1"/>
                </a:solidFill>
                <a:latin typeface="華康行書體" panose="02010609010101010101" pitchFamily="49" charset="-120"/>
                <a:ea typeface="華康行書體" panose="02010609010101010101" pitchFamily="49" charset="-120"/>
              </a:rPr>
              <a:t>觸即發</a:t>
            </a:r>
            <a:endParaRPr lang="zh-TW" altLang="en-US" sz="13800" dirty="0">
              <a:solidFill>
                <a:schemeClr val="bg1"/>
              </a:solidFill>
              <a:latin typeface="華康行書體" panose="02010609010101010101" pitchFamily="49" charset="-120"/>
              <a:ea typeface="華康行書體" panose="02010609010101010101" pitchFamily="49" charset="-12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08A04A92-790F-49AE-BF51-4C463D7014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1724" y="60119"/>
            <a:ext cx="6148552" cy="4713890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xmlns="" id="{53EEADE9-651C-47F7-BA91-80B044756C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072" y="2648216"/>
            <a:ext cx="11749457" cy="4212070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xmlns="" id="{76FBE6CB-D328-4E16-BB6D-57F5ACF1FC1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697" t="32120" r="37636" b="26432"/>
          <a:stretch/>
        </p:blipFill>
        <p:spPr>
          <a:xfrm>
            <a:off x="4454040" y="5416009"/>
            <a:ext cx="3096768" cy="156971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19220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428;p4">
            <a:extLst>
              <a:ext uri="{FF2B5EF4-FFF2-40B4-BE49-F238E27FC236}">
                <a16:creationId xmlns:a16="http://schemas.microsoft.com/office/drawing/2014/main" xmlns="" id="{3A81A8F7-E0B8-428D-B49D-892E22C4252F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53341" y="55948"/>
            <a:ext cx="2671309" cy="228621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xmlns="" id="{1EA94705-3447-4D14-93A6-8A30856F72FC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341" y="3084570"/>
            <a:ext cx="2807356" cy="228621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430;p4">
            <a:extLst>
              <a:ext uri="{FF2B5EF4-FFF2-40B4-BE49-F238E27FC236}">
                <a16:creationId xmlns:a16="http://schemas.microsoft.com/office/drawing/2014/main" xmlns="" id="{3DAF2C88-9308-4653-AE10-031BCB394A82}"/>
              </a:ext>
            </a:extLst>
          </p:cNvPr>
          <p:cNvSpPr txBox="1"/>
          <p:nvPr/>
        </p:nvSpPr>
        <p:spPr>
          <a:xfrm>
            <a:off x="5115807" y="2342166"/>
            <a:ext cx="2746375" cy="7586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7500"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Microsoft JhengHei"/>
              <a:buNone/>
            </a:pPr>
            <a:r>
              <a:rPr lang="zh-TW" sz="4400" b="1" i="0" u="none" strike="noStrike" cap="none" dirty="0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我的天啊!</a:t>
            </a:r>
            <a:endParaRPr sz="4400" b="1" i="0" u="none" strike="noStrike" cap="none" dirty="0">
              <a:solidFill>
                <a:srgbClr val="FF000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grpSp>
        <p:nvGrpSpPr>
          <p:cNvPr id="16" name="群組 15">
            <a:extLst>
              <a:ext uri="{FF2B5EF4-FFF2-40B4-BE49-F238E27FC236}">
                <a16:creationId xmlns:a16="http://schemas.microsoft.com/office/drawing/2014/main" xmlns="" id="{F91F7539-5C32-4482-AF59-E3351200BAF1}"/>
              </a:ext>
            </a:extLst>
          </p:cNvPr>
          <p:cNvGrpSpPr/>
          <p:nvPr/>
        </p:nvGrpSpPr>
        <p:grpSpPr>
          <a:xfrm>
            <a:off x="95958" y="5475263"/>
            <a:ext cx="7149425" cy="1228734"/>
            <a:chOff x="204697" y="5573318"/>
            <a:chExt cx="7149425" cy="1228734"/>
          </a:xfrm>
        </p:grpSpPr>
        <p:sp>
          <p:nvSpPr>
            <p:cNvPr id="14" name="Google Shape;411;p2">
              <a:extLst>
                <a:ext uri="{FF2B5EF4-FFF2-40B4-BE49-F238E27FC236}">
                  <a16:creationId xmlns:a16="http://schemas.microsoft.com/office/drawing/2014/main" xmlns="" id="{6AC3124C-F065-412C-9FE1-1A2849876DE7}"/>
                </a:ext>
              </a:extLst>
            </p:cNvPr>
            <p:cNvSpPr/>
            <p:nvPr/>
          </p:nvSpPr>
          <p:spPr>
            <a:xfrm>
              <a:off x="204697" y="5694056"/>
              <a:ext cx="6337140" cy="110799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6600"/>
                <a:buFont typeface="Microsoft JhengHei"/>
                <a:buNone/>
              </a:pPr>
              <a:r>
                <a:rPr lang="zh-TW" sz="6600" b="1" i="0" u="none" strike="noStrike" cap="none" dirty="0">
                  <a:solidFill>
                    <a:srgbClr val="FFFF00"/>
                  </a:solidFill>
                  <a:latin typeface="Microsoft JhengHei"/>
                  <a:ea typeface="Microsoft JhengHei"/>
                  <a:cs typeface="Microsoft JhengHei"/>
                  <a:sym typeface="Microsoft JhengHei"/>
                </a:rPr>
                <a:t>按下分享/傳送</a:t>
              </a:r>
              <a:endParaRPr sz="6600" b="1" i="0" u="none" strike="noStrike" cap="none" dirty="0">
                <a:solidFill>
                  <a:srgbClr val="FFFF00"/>
                </a:solidFill>
                <a:latin typeface="Microsoft JhengHei"/>
                <a:ea typeface="Microsoft JhengHei"/>
                <a:cs typeface="Microsoft JhengHei"/>
                <a:sym typeface="Microsoft JhengHei"/>
              </a:endParaRPr>
            </a:p>
          </p:txBody>
        </p:sp>
        <p:pic>
          <p:nvPicPr>
            <p:cNvPr id="15" name="圖片 14">
              <a:extLst>
                <a:ext uri="{FF2B5EF4-FFF2-40B4-BE49-F238E27FC236}">
                  <a16:creationId xmlns:a16="http://schemas.microsoft.com/office/drawing/2014/main" xmlns="" id="{7728AB42-C900-4809-BF36-099793A53B3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039662" y="5573318"/>
              <a:ext cx="1314460" cy="1228734"/>
            </a:xfrm>
            <a:prstGeom prst="rect">
              <a:avLst/>
            </a:prstGeom>
          </p:spPr>
        </p:pic>
      </p:grpSp>
      <p:pic>
        <p:nvPicPr>
          <p:cNvPr id="2" name="圖片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3406" y="601898"/>
            <a:ext cx="3422617" cy="2566963"/>
          </a:xfrm>
          <a:prstGeom prst="rect">
            <a:avLst/>
          </a:prstGeom>
        </p:spPr>
      </p:pic>
      <p:sp>
        <p:nvSpPr>
          <p:cNvPr id="10" name="Google Shape;430;p4">
            <a:extLst>
              <a:ext uri="{FF2B5EF4-FFF2-40B4-BE49-F238E27FC236}">
                <a16:creationId xmlns:a16="http://schemas.microsoft.com/office/drawing/2014/main" xmlns="" id="{3DAF2C88-9308-4653-AE10-031BCB394A82}"/>
              </a:ext>
            </a:extLst>
          </p:cNvPr>
          <p:cNvSpPr txBox="1"/>
          <p:nvPr/>
        </p:nvSpPr>
        <p:spPr>
          <a:xfrm>
            <a:off x="8711526" y="3324990"/>
            <a:ext cx="2746375" cy="7586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7500"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Microsoft JhengHei"/>
              <a:buNone/>
            </a:pPr>
            <a:r>
              <a:rPr lang="zh-TW" altLang="en-US" sz="4400" b="1" dirty="0">
                <a:solidFill>
                  <a:srgbClr val="0070C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專心聽課</a:t>
            </a:r>
            <a:r>
              <a:rPr lang="zh-TW" sz="4400" b="1" i="0" u="none" strike="noStrike" cap="none" dirty="0">
                <a:solidFill>
                  <a:srgbClr val="0070C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!</a:t>
            </a:r>
            <a:r>
              <a:rPr lang="en-US" altLang="zh-TW" sz="4400" b="1" i="0" u="none" strike="noStrike" cap="none" dirty="0">
                <a:solidFill>
                  <a:srgbClr val="0070C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!</a:t>
            </a:r>
            <a:endParaRPr sz="4400" b="1" i="0" u="none" strike="noStrike" cap="none" dirty="0">
              <a:solidFill>
                <a:srgbClr val="0070C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11" name="Google Shape;430;p4">
            <a:extLst>
              <a:ext uri="{FF2B5EF4-FFF2-40B4-BE49-F238E27FC236}">
                <a16:creationId xmlns:a16="http://schemas.microsoft.com/office/drawing/2014/main" xmlns="" id="{3DAF2C88-9308-4653-AE10-031BCB394A82}"/>
              </a:ext>
            </a:extLst>
          </p:cNvPr>
          <p:cNvSpPr txBox="1"/>
          <p:nvPr/>
        </p:nvSpPr>
        <p:spPr>
          <a:xfrm>
            <a:off x="8170028" y="4612122"/>
            <a:ext cx="2746375" cy="7586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Microsoft JhengHei"/>
              <a:buNone/>
            </a:pPr>
            <a:r>
              <a:rPr lang="zh-TW" altLang="en-US" sz="4400" b="1" dirty="0">
                <a:solidFill>
                  <a:srgbClr val="00B05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你好可愛</a:t>
            </a:r>
            <a:r>
              <a:rPr lang="zh-TW" sz="4400" b="1" i="0" u="none" strike="noStrike" cap="none" dirty="0">
                <a:solidFill>
                  <a:srgbClr val="00B05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啊!</a:t>
            </a:r>
            <a:endParaRPr sz="4400" b="1" i="0" u="none" strike="noStrike" cap="none" dirty="0">
              <a:solidFill>
                <a:srgbClr val="00B05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</p:spTree>
    <p:extLst>
      <p:ext uri="{BB962C8B-B14F-4D97-AF65-F5344CB8AC3E}">
        <p14:creationId xmlns:p14="http://schemas.microsoft.com/office/powerpoint/2010/main" val="1972797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群組 8">
            <a:extLst>
              <a:ext uri="{FF2B5EF4-FFF2-40B4-BE49-F238E27FC236}">
                <a16:creationId xmlns:a16="http://schemas.microsoft.com/office/drawing/2014/main" xmlns="" id="{B69370A0-76A8-4D8F-AA2B-9E2A59CE29E2}"/>
              </a:ext>
            </a:extLst>
          </p:cNvPr>
          <p:cNvGrpSpPr/>
          <p:nvPr/>
        </p:nvGrpSpPr>
        <p:grpSpPr>
          <a:xfrm>
            <a:off x="95958" y="5475263"/>
            <a:ext cx="7149425" cy="1228734"/>
            <a:chOff x="204697" y="5573318"/>
            <a:chExt cx="7149425" cy="1228734"/>
          </a:xfrm>
        </p:grpSpPr>
        <p:sp>
          <p:nvSpPr>
            <p:cNvPr id="10" name="Google Shape;411;p2">
              <a:extLst>
                <a:ext uri="{FF2B5EF4-FFF2-40B4-BE49-F238E27FC236}">
                  <a16:creationId xmlns:a16="http://schemas.microsoft.com/office/drawing/2014/main" xmlns="" id="{D99CB560-1DBD-4673-AC1A-D4BC9914F0C0}"/>
                </a:ext>
              </a:extLst>
            </p:cNvPr>
            <p:cNvSpPr/>
            <p:nvPr/>
          </p:nvSpPr>
          <p:spPr>
            <a:xfrm>
              <a:off x="204697" y="5694056"/>
              <a:ext cx="6337140" cy="110799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6600"/>
                <a:buFont typeface="Microsoft JhengHei"/>
                <a:buNone/>
              </a:pPr>
              <a:r>
                <a:rPr lang="zh-TW" sz="6600" b="1" i="0" u="none" strike="noStrike" cap="none" dirty="0">
                  <a:solidFill>
                    <a:srgbClr val="FFFF00"/>
                  </a:solidFill>
                  <a:latin typeface="Microsoft JhengHei"/>
                  <a:ea typeface="Microsoft JhengHei"/>
                  <a:cs typeface="Microsoft JhengHei"/>
                  <a:sym typeface="Microsoft JhengHei"/>
                </a:rPr>
                <a:t>按下分享/傳送</a:t>
              </a:r>
              <a:endParaRPr sz="6600" b="1" i="0" u="none" strike="noStrike" cap="none" dirty="0">
                <a:solidFill>
                  <a:srgbClr val="FFFF00"/>
                </a:solidFill>
                <a:latin typeface="Microsoft JhengHei"/>
                <a:ea typeface="Microsoft JhengHei"/>
                <a:cs typeface="Microsoft JhengHei"/>
                <a:sym typeface="Microsoft JhengHei"/>
              </a:endParaRPr>
            </a:p>
          </p:txBody>
        </p:sp>
        <p:pic>
          <p:nvPicPr>
            <p:cNvPr id="11" name="圖片 10">
              <a:extLst>
                <a:ext uri="{FF2B5EF4-FFF2-40B4-BE49-F238E27FC236}">
                  <a16:creationId xmlns:a16="http://schemas.microsoft.com/office/drawing/2014/main" xmlns="" id="{32DED681-6965-4391-874E-77974414212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10000" r="9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039662" y="5573318"/>
              <a:ext cx="1314460" cy="1228734"/>
            </a:xfrm>
            <a:prstGeom prst="rect">
              <a:avLst/>
            </a:prstGeom>
          </p:spPr>
        </p:pic>
      </p:grpSp>
      <p:pic>
        <p:nvPicPr>
          <p:cNvPr id="12" name="圖片 11">
            <a:hlinkClick r:id="rId6"/>
            <a:extLst>
              <a:ext uri="{FF2B5EF4-FFF2-40B4-BE49-F238E27FC236}">
                <a16:creationId xmlns:a16="http://schemas.microsoft.com/office/drawing/2014/main" xmlns="" id="{5EC8424A-B5DE-4270-9561-69B1118611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6000" y="63235"/>
            <a:ext cx="4524882" cy="2585647"/>
          </a:xfrm>
          <a:prstGeom prst="rect">
            <a:avLst/>
          </a:prstGeom>
        </p:spPr>
      </p:pic>
      <p:pic>
        <p:nvPicPr>
          <p:cNvPr id="13" name="圖片 12">
            <a:hlinkClick r:id="rId8"/>
            <a:extLst>
              <a:ext uri="{FF2B5EF4-FFF2-40B4-BE49-F238E27FC236}">
                <a16:creationId xmlns:a16="http://schemas.microsoft.com/office/drawing/2014/main" xmlns="" id="{958A419B-D490-41EB-A576-A06C0EF3A76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96000" y="2807525"/>
            <a:ext cx="4524882" cy="25404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12D52913-38EE-4B74-B6C1-BCC603AFBDA4}"/>
              </a:ext>
            </a:extLst>
          </p:cNvPr>
          <p:cNvSpPr/>
          <p:nvPr/>
        </p:nvSpPr>
        <p:spPr>
          <a:xfrm>
            <a:off x="961053" y="2502263"/>
            <a:ext cx="1078338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7200" b="1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網路的分享都是好事嗎</a:t>
            </a:r>
            <a:r>
              <a:rPr lang="en-US" altLang="zh-TW" sz="7200" b="1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6903690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4000" b="-24000"/>
          </a:stretch>
        </a:blipFill>
        <a:effectLst/>
      </p:bgPr>
    </p:bg>
    <p:spTree>
      <p:nvGrpSpPr>
        <p:cNvPr id="1" name="Shape 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6" name="Google Shape;576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289074" y="1417320"/>
            <a:ext cx="2877051" cy="3666229"/>
          </a:xfrm>
          <a:prstGeom prst="rect">
            <a:avLst/>
          </a:prstGeom>
          <a:noFill/>
          <a:ln>
            <a:noFill/>
          </a:ln>
        </p:spPr>
      </p:pic>
      <p:pic>
        <p:nvPicPr>
          <p:cNvPr id="577" name="Google Shape;577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94706" y="1345475"/>
            <a:ext cx="2940576" cy="366622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788921" y="5155229"/>
            <a:ext cx="7377204" cy="853686"/>
          </a:xfrm>
        </p:spPr>
        <p:txBody>
          <a:bodyPr>
            <a:noAutofit/>
          </a:bodyPr>
          <a:lstStyle/>
          <a:p>
            <a:r>
              <a:rPr lang="zh-TW" altLang="en-US" sz="3600" b="1" dirty="0">
                <a:solidFill>
                  <a:schemeClr val="bg1"/>
                </a:solidFill>
              </a:rPr>
              <a:t>分享</a:t>
            </a:r>
            <a:r>
              <a:rPr lang="zh-TW" altLang="en-US" sz="3600" b="1" dirty="0">
                <a:solidFill>
                  <a:srgbClr val="66FFFF"/>
                </a:solidFill>
              </a:rPr>
              <a:t>快樂</a:t>
            </a:r>
            <a:r>
              <a:rPr lang="en-US" altLang="zh-TW" sz="3600" b="1" dirty="0">
                <a:solidFill>
                  <a:schemeClr val="bg1"/>
                </a:solidFill>
              </a:rPr>
              <a:t>?                         </a:t>
            </a:r>
            <a:r>
              <a:rPr lang="zh-TW" altLang="en-US" sz="3600" b="1" dirty="0">
                <a:solidFill>
                  <a:schemeClr val="bg1"/>
                </a:solidFill>
              </a:rPr>
              <a:t>分享</a:t>
            </a:r>
            <a:r>
              <a:rPr lang="zh-TW" altLang="en-US" sz="3600" b="1" dirty="0">
                <a:solidFill>
                  <a:srgbClr val="FF0000"/>
                </a:solidFill>
              </a:rPr>
              <a:t>痛苦</a:t>
            </a:r>
            <a:r>
              <a:rPr lang="en-US" altLang="zh-TW" sz="3600" b="1" dirty="0">
                <a:solidFill>
                  <a:schemeClr val="bg1"/>
                </a:solidFill>
              </a:rPr>
              <a:t>? </a:t>
            </a:r>
            <a:endParaRPr lang="zh-TW" altLang="en-US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>
            <a:extLst>
              <a:ext uri="{FF2B5EF4-FFF2-40B4-BE49-F238E27FC236}">
                <a16:creationId xmlns:a16="http://schemas.microsoft.com/office/drawing/2014/main" xmlns="" id="{564C2575-81B4-4F9E-BE5A-882635065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9554" y="307563"/>
            <a:ext cx="4288038" cy="1325563"/>
          </a:xfrm>
        </p:spPr>
        <p:txBody>
          <a:bodyPr>
            <a:noAutofit/>
          </a:bodyPr>
          <a:lstStyle/>
          <a:p>
            <a:r>
              <a:rPr lang="zh-TW" altLang="en-US" sz="5400" b="1" dirty="0">
                <a:solidFill>
                  <a:schemeClr val="bg1">
                    <a:lumMod val="95000"/>
                  </a:schemeClr>
                </a:solidFill>
                <a:latin typeface="華康墨字體" panose="040B0909000000000000" pitchFamily="81" charset="-120"/>
                <a:ea typeface="華康墨字體" panose="040B0909000000000000" pitchFamily="81" charset="-120"/>
              </a:rPr>
              <a:t>桌遊時間</a:t>
            </a:r>
            <a:r>
              <a:rPr lang="en-US" altLang="zh-TW" sz="5400" b="1" dirty="0">
                <a:solidFill>
                  <a:schemeClr val="bg1">
                    <a:lumMod val="95000"/>
                  </a:schemeClr>
                </a:solidFill>
                <a:latin typeface="華康墨字體" panose="040B0909000000000000" pitchFamily="81" charset="-120"/>
                <a:ea typeface="華康墨字體" panose="040B0909000000000000" pitchFamily="81" charset="-120"/>
              </a:rPr>
              <a:t>~~</a:t>
            </a:r>
            <a:endParaRPr lang="zh-TW" altLang="en-US" sz="5400" b="1" dirty="0">
              <a:solidFill>
                <a:schemeClr val="bg1">
                  <a:lumMod val="95000"/>
                </a:schemeClr>
              </a:solidFill>
              <a:latin typeface="華康墨字體" panose="040B0909000000000000" pitchFamily="81" charset="-120"/>
              <a:ea typeface="華康墨字體" panose="040B0909000000000000" pitchFamily="81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1747743"/>
            <a:ext cx="6895323" cy="4223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9440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4000" b="-24000"/>
          </a:stretch>
        </a:blipFill>
        <a:effectLst/>
      </p:bgPr>
    </p:bg>
    <p:spTree>
      <p:nvGrpSpPr>
        <p:cNvPr id="1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p24"/>
          <p:cNvSpPr txBox="1">
            <a:spLocks noGrp="1"/>
          </p:cNvSpPr>
          <p:nvPr>
            <p:ph type="title"/>
          </p:nvPr>
        </p:nvSpPr>
        <p:spPr>
          <a:xfrm>
            <a:off x="1179334" y="1224263"/>
            <a:ext cx="10215155" cy="1084217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4400"/>
              <a:buFont typeface="Arial"/>
              <a:buNone/>
            </a:pPr>
            <a:r>
              <a:rPr lang="zh-TW" sz="5400" b="1" dirty="0">
                <a:solidFill>
                  <a:srgbClr val="002060"/>
                </a:solidFill>
              </a:rPr>
              <a:t>如何讓</a:t>
            </a:r>
            <a:r>
              <a:rPr lang="zh-TW" altLang="en-US" sz="5400" b="1" dirty="0">
                <a:solidFill>
                  <a:srgbClr val="002060"/>
                </a:solidFill>
              </a:rPr>
              <a:t>安迪的惡</a:t>
            </a:r>
            <a:r>
              <a:rPr lang="zh-TW" sz="5400" b="1" dirty="0">
                <a:solidFill>
                  <a:srgbClr val="002060"/>
                </a:solidFill>
              </a:rPr>
              <a:t>夢不再發生…….</a:t>
            </a:r>
            <a:endParaRPr sz="5400" b="1" dirty="0">
              <a:solidFill>
                <a:srgbClr val="002060"/>
              </a:solidFill>
            </a:endParaRPr>
          </a:p>
        </p:txBody>
      </p:sp>
      <p:pic>
        <p:nvPicPr>
          <p:cNvPr id="1026" name="圖片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004" y="3035345"/>
            <a:ext cx="5244848" cy="3618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xmlns="" id="{19FEAC10-AF64-4B26-A8B7-C85244F602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663406"/>
            <a:ext cx="8124498" cy="829314"/>
          </a:xfrm>
        </p:spPr>
        <p:txBody>
          <a:bodyPr>
            <a:noAutofit/>
          </a:bodyPr>
          <a:lstStyle/>
          <a:p>
            <a:r>
              <a:rPr lang="zh-TW" altLang="en-US" sz="5400" dirty="0">
                <a:solidFill>
                  <a:schemeClr val="bg1"/>
                </a:solidFill>
                <a:latin typeface="華康墨字體" panose="040B0909000000000000" pitchFamily="81" charset="-120"/>
                <a:ea typeface="華康墨字體" panose="040B0909000000000000" pitchFamily="81" charset="-120"/>
              </a:rPr>
              <a:t>這些新聞發生在你我身邊</a:t>
            </a:r>
            <a:endParaRPr lang="en-US" altLang="zh-TW" sz="5400" dirty="0">
              <a:solidFill>
                <a:schemeClr val="bg1"/>
              </a:solidFill>
              <a:latin typeface="華康墨字體" panose="040B0909000000000000" pitchFamily="81" charset="-120"/>
              <a:ea typeface="華康墨字體" panose="040B0909000000000000" pitchFamily="81" charset="-120"/>
            </a:endParaRPr>
          </a:p>
        </p:txBody>
      </p:sp>
      <p:pic>
        <p:nvPicPr>
          <p:cNvPr id="5" name="圖片 4">
            <a:hlinkClick r:id="rId3"/>
            <a:extLst>
              <a:ext uri="{FF2B5EF4-FFF2-40B4-BE49-F238E27FC236}">
                <a16:creationId xmlns:a16="http://schemas.microsoft.com/office/drawing/2014/main" xmlns="" id="{0C7F43DB-5B2B-4296-8405-91ACA5952A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2452" y="1973656"/>
            <a:ext cx="4673840" cy="3327006"/>
          </a:xfrm>
          <a:prstGeom prst="rect">
            <a:avLst/>
          </a:prstGeom>
        </p:spPr>
      </p:pic>
      <p:grpSp>
        <p:nvGrpSpPr>
          <p:cNvPr id="8" name="群組 7">
            <a:extLst>
              <a:ext uri="{FF2B5EF4-FFF2-40B4-BE49-F238E27FC236}">
                <a16:creationId xmlns:a16="http://schemas.microsoft.com/office/drawing/2014/main" xmlns="" id="{60E95676-B50D-4AAB-92B6-BB7186E3A626}"/>
              </a:ext>
            </a:extLst>
          </p:cNvPr>
          <p:cNvGrpSpPr/>
          <p:nvPr/>
        </p:nvGrpSpPr>
        <p:grpSpPr>
          <a:xfrm>
            <a:off x="6594898" y="1973656"/>
            <a:ext cx="4470399" cy="3327006"/>
            <a:chOff x="1562067" y="1090595"/>
            <a:chExt cx="9105967" cy="5539136"/>
          </a:xfrm>
        </p:grpSpPr>
        <p:pic>
          <p:nvPicPr>
            <p:cNvPr id="6" name="圖片 5">
              <a:hlinkClick r:id="rId5"/>
              <a:extLst>
                <a:ext uri="{FF2B5EF4-FFF2-40B4-BE49-F238E27FC236}">
                  <a16:creationId xmlns:a16="http://schemas.microsoft.com/office/drawing/2014/main" xmlns="" id="{FC702021-2D17-410A-84A7-1089FA5B693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b="2118"/>
            <a:stretch/>
          </p:blipFill>
          <p:spPr>
            <a:xfrm>
              <a:off x="1562067" y="1090595"/>
              <a:ext cx="9067866" cy="4577737"/>
            </a:xfrm>
            <a:prstGeom prst="rect">
              <a:avLst/>
            </a:prstGeom>
          </p:spPr>
        </p:pic>
        <p:pic>
          <p:nvPicPr>
            <p:cNvPr id="7" name="圖片 6">
              <a:extLst>
                <a:ext uri="{FF2B5EF4-FFF2-40B4-BE49-F238E27FC236}">
                  <a16:creationId xmlns:a16="http://schemas.microsoft.com/office/drawing/2014/main" xmlns="" id="{BB8A00C5-9B6D-4FF1-BF18-F53EBF0432E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562067" y="5658174"/>
              <a:ext cx="9105967" cy="9715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158399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群組 7">
            <a:extLst>
              <a:ext uri="{FF2B5EF4-FFF2-40B4-BE49-F238E27FC236}">
                <a16:creationId xmlns:a16="http://schemas.microsoft.com/office/drawing/2014/main" xmlns="" id="{6AD74092-5E48-4A2C-837C-47DC43B57495}"/>
              </a:ext>
            </a:extLst>
          </p:cNvPr>
          <p:cNvGrpSpPr/>
          <p:nvPr/>
        </p:nvGrpSpPr>
        <p:grpSpPr>
          <a:xfrm>
            <a:off x="1682582" y="1458264"/>
            <a:ext cx="5663097" cy="3997656"/>
            <a:chOff x="4339602" y="878797"/>
            <a:chExt cx="6667549" cy="5572165"/>
          </a:xfrm>
        </p:grpSpPr>
        <p:pic>
          <p:nvPicPr>
            <p:cNvPr id="6" name="圖片 5">
              <a:hlinkClick r:id="rId3"/>
              <a:extLst>
                <a:ext uri="{FF2B5EF4-FFF2-40B4-BE49-F238E27FC236}">
                  <a16:creationId xmlns:a16="http://schemas.microsoft.com/office/drawing/2014/main" xmlns="" id="{62B3CD6C-78FD-4D24-B2E6-D32CF33B266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387227" y="1897979"/>
              <a:ext cx="6572298" cy="4552983"/>
            </a:xfrm>
            <a:prstGeom prst="rect">
              <a:avLst/>
            </a:prstGeom>
          </p:spPr>
        </p:pic>
        <p:pic>
          <p:nvPicPr>
            <p:cNvPr id="7" name="圖片 6">
              <a:extLst>
                <a:ext uri="{FF2B5EF4-FFF2-40B4-BE49-F238E27FC236}">
                  <a16:creationId xmlns:a16="http://schemas.microsoft.com/office/drawing/2014/main" xmlns="" id="{10909D61-2EA1-440F-899C-3D46A81A88B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339602" y="878797"/>
              <a:ext cx="6667549" cy="1019182"/>
            </a:xfrm>
            <a:prstGeom prst="rect">
              <a:avLst/>
            </a:prstGeom>
          </p:spPr>
        </p:pic>
      </p:grpSp>
      <p:sp>
        <p:nvSpPr>
          <p:cNvPr id="9" name="文字版面配置區 2">
            <a:extLst>
              <a:ext uri="{FF2B5EF4-FFF2-40B4-BE49-F238E27FC236}">
                <a16:creationId xmlns:a16="http://schemas.microsoft.com/office/drawing/2014/main" xmlns="" id="{512A0B4D-A63F-4572-BAD1-C33C4B2825C7}"/>
              </a:ext>
            </a:extLst>
          </p:cNvPr>
          <p:cNvSpPr txBox="1">
            <a:spLocks/>
          </p:cNvSpPr>
          <p:nvPr/>
        </p:nvSpPr>
        <p:spPr>
          <a:xfrm>
            <a:off x="3242978" y="5623565"/>
            <a:ext cx="8124498" cy="8293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9pPr>
          </a:lstStyle>
          <a:p>
            <a:pPr algn="r"/>
            <a:r>
              <a:rPr lang="zh-TW" altLang="en-US" sz="5400" dirty="0">
                <a:solidFill>
                  <a:schemeClr val="bg1"/>
                </a:solidFill>
                <a:latin typeface="華康墨字體" panose="040B0909000000000000" pitchFamily="81" charset="-120"/>
                <a:ea typeface="華康墨字體" panose="040B0909000000000000" pitchFamily="81" charset="-120"/>
              </a:rPr>
              <a:t>共通點是</a:t>
            </a:r>
            <a:r>
              <a:rPr lang="en-US" altLang="zh-TW" sz="5400" dirty="0">
                <a:solidFill>
                  <a:schemeClr val="bg1"/>
                </a:solidFill>
                <a:latin typeface="華康墨字體" panose="040B0909000000000000" pitchFamily="81" charset="-120"/>
                <a:ea typeface="華康墨字體" panose="040B0909000000000000" pitchFamily="81" charset="-120"/>
              </a:rPr>
              <a:t>…</a:t>
            </a:r>
          </a:p>
        </p:txBody>
      </p:sp>
      <p:sp>
        <p:nvSpPr>
          <p:cNvPr id="10" name="文字版面配置區 2">
            <a:extLst>
              <a:ext uri="{FF2B5EF4-FFF2-40B4-BE49-F238E27FC236}">
                <a16:creationId xmlns:a16="http://schemas.microsoft.com/office/drawing/2014/main" xmlns="" id="{CF7DD5D7-77E3-482D-BC9C-D38492E962F7}"/>
              </a:ext>
            </a:extLst>
          </p:cNvPr>
          <p:cNvSpPr txBox="1">
            <a:spLocks/>
          </p:cNvSpPr>
          <p:nvPr/>
        </p:nvSpPr>
        <p:spPr>
          <a:xfrm>
            <a:off x="1103189" y="244362"/>
            <a:ext cx="8124498" cy="8293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lt1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9pPr>
          </a:lstStyle>
          <a:p>
            <a:r>
              <a:rPr lang="zh-TW" altLang="en-US" sz="5400" dirty="0">
                <a:solidFill>
                  <a:schemeClr val="bg1"/>
                </a:solidFill>
                <a:latin typeface="華康墨字體" panose="040B0909000000000000" pitchFamily="81" charset="-120"/>
                <a:ea typeface="華康墨字體" panose="040B0909000000000000" pitchFamily="81" charset="-120"/>
              </a:rPr>
              <a:t>這些新聞發生在你我身邊</a:t>
            </a:r>
            <a:endParaRPr lang="en-US" altLang="zh-TW" sz="5400" dirty="0">
              <a:solidFill>
                <a:schemeClr val="bg1"/>
              </a:solidFill>
              <a:latin typeface="華康墨字體" panose="040B0909000000000000" pitchFamily="81" charset="-120"/>
              <a:ea typeface="華康墨字體" panose="040B0909000000000000" pitchFamily="81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35704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636B3967-4F0F-4112-97CF-C579E9786F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72313" y="2260598"/>
            <a:ext cx="4686300" cy="3055706"/>
          </a:xfrm>
        </p:spPr>
        <p:txBody>
          <a:bodyPr>
            <a:noAutofit/>
          </a:bodyPr>
          <a:lstStyle/>
          <a:p>
            <a:r>
              <a:rPr lang="zh-TW" altLang="en-US" sz="28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zh-TW" altLang="en-US" sz="2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透過</a:t>
            </a:r>
            <a:r>
              <a:rPr lang="zh-TW" altLang="en-US" sz="28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網路或數位</a:t>
            </a:r>
            <a:r>
              <a:rPr lang="zh-TW" altLang="en-US" sz="2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方式，針對</a:t>
            </a:r>
            <a:r>
              <a:rPr lang="zh-TW" altLang="en-US" sz="28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性別</a:t>
            </a:r>
            <a:r>
              <a:rPr lang="zh-TW" altLang="en-US" sz="2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而施加他人之暴力，包括身體、心理或性的傷害痛苦、施加威脅、壓制和剝奪行動自由等，</a:t>
            </a:r>
            <a:r>
              <a:rPr lang="zh-TW" altLang="en-US" sz="28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對受害者的生理及心理上產生了一定的負面影響</a:t>
            </a:r>
            <a:r>
              <a:rPr lang="zh-TW" altLang="en-US" sz="2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en-US" altLang="zh-TW" sz="2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28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>
            <a:hlinkClick r:id="rId3"/>
            <a:extLst>
              <a:ext uri="{FF2B5EF4-FFF2-40B4-BE49-F238E27FC236}">
                <a16:creationId xmlns:a16="http://schemas.microsoft.com/office/drawing/2014/main" xmlns="" id="{7F838515-1AF7-437F-BDFD-CC7101E879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1966" y="1592841"/>
            <a:ext cx="5174468" cy="3416482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xmlns="" id="{37F0783E-776F-4653-8661-6AC09B2858D0}"/>
              </a:ext>
            </a:extLst>
          </p:cNvPr>
          <p:cNvSpPr txBox="1"/>
          <p:nvPr/>
        </p:nvSpPr>
        <p:spPr>
          <a:xfrm>
            <a:off x="4059331" y="362351"/>
            <a:ext cx="55411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dirty="0">
                <a:solidFill>
                  <a:schemeClr val="bg1"/>
                </a:solidFill>
                <a:highlight>
                  <a:srgbClr val="808080"/>
                </a:highlight>
                <a:latin typeface="華康流隸體" panose="02010609010101010101" pitchFamily="49" charset="-120"/>
                <a:ea typeface="華康流隸體" panose="02010609010101010101" pitchFamily="49" charset="-120"/>
              </a:rPr>
              <a:t>數位性別暴力</a:t>
            </a:r>
          </a:p>
        </p:txBody>
      </p:sp>
    </p:spTree>
    <p:extLst>
      <p:ext uri="{BB962C8B-B14F-4D97-AF65-F5344CB8AC3E}">
        <p14:creationId xmlns:p14="http://schemas.microsoft.com/office/powerpoint/2010/main" val="2146425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xmlns="" id="{02CCC722-5BB2-45A3-822C-CD205E3E3D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30383" y="1394551"/>
            <a:ext cx="10761617" cy="5698579"/>
          </a:xfrm>
        </p:spPr>
        <p:txBody>
          <a:bodyPr>
            <a:noAutofit/>
          </a:bodyPr>
          <a:lstStyle/>
          <a:p>
            <a:pPr marL="114300" indent="0">
              <a:buNone/>
            </a:pPr>
            <a:r>
              <a:rPr lang="en-US" altLang="zh-TW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網路跟蹤</a:t>
            </a:r>
          </a:p>
          <a:p>
            <a:pPr marL="11430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👉 在網路上透過通訊軟體、社群平台進行監視、蒐集、違反他人意願的接觸等跟騷行為。</a:t>
            </a:r>
          </a:p>
          <a:p>
            <a:pPr marL="11430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 </a:t>
            </a:r>
            <a:r>
              <a:rPr lang="en-US" altLang="zh-TW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惡意或未經同意散布與性</a:t>
            </a:r>
            <a:r>
              <a:rPr lang="en-US" altLang="zh-TW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性別有關個人私密資料</a:t>
            </a:r>
          </a:p>
          <a:p>
            <a:pPr marL="11430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👉 包含文字、聲音、圖畫、照片或影像等私密資料。</a:t>
            </a:r>
          </a:p>
          <a:p>
            <a:pPr marL="11430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 </a:t>
            </a:r>
            <a:r>
              <a:rPr lang="en-US" altLang="zh-TW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網路性騷擾</a:t>
            </a:r>
          </a:p>
          <a:p>
            <a:pPr marL="11430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👉 未經同意將猥褻、露骨挑逗言論、聲音、照片或影音等資料傳給他人。</a:t>
            </a:r>
          </a:p>
          <a:p>
            <a:pPr marL="11430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 </a:t>
            </a:r>
            <a:r>
              <a:rPr lang="en-US" altLang="zh-TW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基於性別貶抑或仇恨之行為</a:t>
            </a:r>
          </a:p>
          <a:p>
            <a:pPr marL="11430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👉 鼓吹性別暴力，或對他人性別、性傾向發表貶抑、侮辱、訕笑或威脅等仇恨言論。</a:t>
            </a:r>
          </a:p>
        </p:txBody>
      </p:sp>
    </p:spTree>
    <p:extLst>
      <p:ext uri="{BB962C8B-B14F-4D97-AF65-F5344CB8AC3E}">
        <p14:creationId xmlns:p14="http://schemas.microsoft.com/office/powerpoint/2010/main" val="25071304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xmlns="" id="{02CCC722-5BB2-45A3-822C-CD205E3E3D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30383" y="1394551"/>
            <a:ext cx="10761617" cy="5698579"/>
          </a:xfrm>
        </p:spPr>
        <p:txBody>
          <a:bodyPr>
            <a:noAutofit/>
          </a:bodyPr>
          <a:lstStyle/>
          <a:p>
            <a:pPr marL="11430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 </a:t>
            </a:r>
            <a:r>
              <a:rPr lang="en-US" altLang="zh-TW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en-US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性勒索</a:t>
            </a:r>
          </a:p>
          <a:p>
            <a:pPr marL="11430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👉 以文字、聲音、照片影像等方式揭露他人的性私密資料，並以此為手段勒索、恐嚇或脅迫他人。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4300" indent="0">
              <a:buNone/>
            </a:pP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430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 </a:t>
            </a:r>
            <a:r>
              <a:rPr lang="en-US" altLang="zh-TW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6.</a:t>
            </a:r>
            <a:r>
              <a:rPr lang="zh-TW" altLang="en-US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人肉搜索</a:t>
            </a:r>
          </a:p>
          <a:p>
            <a:pPr marL="11430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👉 透過網路搜索取得、散布未經他人同意揭露的個人私密資料。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4300" indent="0">
              <a:buNone/>
            </a:pP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430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 </a:t>
            </a:r>
            <a:r>
              <a:rPr lang="en-US" altLang="zh-TW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7.</a:t>
            </a:r>
            <a:r>
              <a:rPr lang="zh-TW" altLang="en-US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基於性別偏見所為之強暴與死亡威脅</a:t>
            </a:r>
          </a:p>
          <a:p>
            <a:pPr marL="11430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👉 以加害生命之事恐嚇他人。</a:t>
            </a:r>
          </a:p>
          <a:p>
            <a:pPr marL="11430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6995434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xmlns="" id="{02CCC722-5BB2-45A3-822C-CD205E3E3D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30383" y="1394551"/>
            <a:ext cx="10761617" cy="5698579"/>
          </a:xfrm>
        </p:spPr>
        <p:txBody>
          <a:bodyPr>
            <a:noAutofit/>
          </a:bodyPr>
          <a:lstStyle/>
          <a:p>
            <a:pPr marL="114300" indent="0">
              <a:buNone/>
            </a:pPr>
            <a:r>
              <a:rPr lang="zh-TW" altLang="en-US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 </a:t>
            </a:r>
            <a:r>
              <a:rPr lang="en-US" altLang="zh-TW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8.</a:t>
            </a:r>
            <a:r>
              <a:rPr lang="zh-TW" altLang="en-US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招募引誘</a:t>
            </a:r>
          </a:p>
          <a:p>
            <a:pPr marL="11430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👉 在網路上佯稱提供工作機會，或用盜圖、虛假廣告來誘騙他人以進行性剝削等人口販運情事。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4300" indent="0">
              <a:buNone/>
            </a:pP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4300" indent="0">
              <a:buNone/>
            </a:pPr>
            <a:r>
              <a:rPr lang="zh-TW" altLang="en-US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 </a:t>
            </a:r>
            <a:r>
              <a:rPr lang="en-US" altLang="zh-TW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9.</a:t>
            </a:r>
            <a:r>
              <a:rPr lang="zh-TW" altLang="en-US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非法侵入或竊取他人資料</a:t>
            </a:r>
          </a:p>
          <a:p>
            <a:pPr marL="11430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👉 侵入他人電腦或相關設備來觀覽、取得、刪除或變更他人個資。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4300" indent="0">
              <a:buNone/>
            </a:pP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4300" indent="0">
              <a:buNone/>
            </a:pPr>
            <a:r>
              <a:rPr lang="en-US" altLang="zh-TW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10.</a:t>
            </a:r>
            <a:r>
              <a:rPr lang="zh-TW" altLang="en-US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偽造或冒用身分</a:t>
            </a:r>
          </a:p>
          <a:p>
            <a:pPr marL="11430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👉 偽造或冒用身分來取得他人個資、侮辱或接觸、詐欺、損害他人名譽用。</a:t>
            </a:r>
          </a:p>
          <a:p>
            <a:pPr marL="114300" indent="0">
              <a:buNone/>
            </a:pP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98295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1"/>
          <p:cNvSpPr txBox="1">
            <a:spLocks noGrp="1"/>
          </p:cNvSpPr>
          <p:nvPr>
            <p:ph type="ctrTitle"/>
          </p:nvPr>
        </p:nvSpPr>
        <p:spPr>
          <a:xfrm>
            <a:off x="2402152" y="215863"/>
            <a:ext cx="8608291" cy="107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Microsoft JhengHei"/>
              <a:buNone/>
            </a:pPr>
            <a:r>
              <a:rPr lang="zh-TW" altLang="en-US" sz="6500" b="1" dirty="0">
                <a:solidFill>
                  <a:srgbClr val="FFFF00"/>
                </a:solidFill>
                <a:latin typeface="華康少女文字W7(P)" panose="02010600010101010101" pitchFamily="2" charset="-120"/>
                <a:ea typeface="華康少女文字W7(P)" panose="02010600010101010101" pitchFamily="2" charset="-120"/>
              </a:rPr>
              <a:t>數位性別暴力防治</a:t>
            </a:r>
            <a:endParaRPr sz="6500" dirty="0">
              <a:solidFill>
                <a:srgbClr val="FFFF00"/>
              </a:solidFill>
              <a:latin typeface="華康少女文字W7(P)" panose="02010600010101010101" pitchFamily="2" charset="-120"/>
              <a:ea typeface="華康少女文字W7(P)" panose="02010600010101010101" pitchFamily="2" charset="-120"/>
            </a:endParaRPr>
          </a:p>
        </p:txBody>
      </p:sp>
      <p:sp>
        <p:nvSpPr>
          <p:cNvPr id="3" name="Google Shape;402;p1"/>
          <p:cNvSpPr txBox="1">
            <a:spLocks/>
          </p:cNvSpPr>
          <p:nvPr/>
        </p:nvSpPr>
        <p:spPr>
          <a:xfrm>
            <a:off x="2577713" y="2575625"/>
            <a:ext cx="7831390" cy="2295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Microsoft JhengHei"/>
              <a:buNone/>
              <a:defRPr sz="6000" b="0" i="0" u="none" strike="noStrike" cap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l">
              <a:lnSpc>
                <a:spcPct val="100000"/>
              </a:lnSpc>
              <a:buSzPct val="100000"/>
            </a:pPr>
            <a:r>
              <a:rPr lang="en-US" altLang="zh-TW" sz="13800" b="1" dirty="0">
                <a:solidFill>
                  <a:schemeClr val="bg1"/>
                </a:solidFill>
                <a:latin typeface="華康少女文字W7(P)" panose="02010600010101010101" pitchFamily="2" charset="-120"/>
                <a:ea typeface="華康少女文字W7(P)" panose="02010600010101010101" pitchFamily="2" charset="-120"/>
              </a:rPr>
              <a:t>E </a:t>
            </a:r>
            <a:r>
              <a:rPr lang="zh-TW" altLang="en-US" sz="13800" b="1" dirty="0">
                <a:solidFill>
                  <a:schemeClr val="bg1"/>
                </a:solidFill>
                <a:latin typeface="華康行書體" panose="02010609010101010101" pitchFamily="49" charset="-120"/>
                <a:ea typeface="華康行書體" panose="02010609010101010101" pitchFamily="49" charset="-120"/>
              </a:rPr>
              <a:t>觸即發</a:t>
            </a:r>
            <a:endParaRPr lang="zh-TW" altLang="en-US" sz="13800" dirty="0">
              <a:solidFill>
                <a:schemeClr val="bg1"/>
              </a:solidFill>
              <a:latin typeface="華康行書體" panose="02010609010101010101" pitchFamily="49" charset="-120"/>
              <a:ea typeface="華康行書體" panose="02010609010101010101" pitchFamily="49" charset="-12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E72D5D35-2341-488C-9631-9E029FFB23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49165" y="5536358"/>
            <a:ext cx="3119877" cy="1105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909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5AC9C746-BA7D-47FE-9CDE-357ABCE67A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7042" y="158091"/>
            <a:ext cx="7896044" cy="1325563"/>
          </a:xfrm>
        </p:spPr>
        <p:txBody>
          <a:bodyPr>
            <a:normAutofit/>
          </a:bodyPr>
          <a:lstStyle/>
          <a:p>
            <a:r>
              <a:rPr lang="en-US" altLang="zh-TW" sz="6600" dirty="0">
                <a:solidFill>
                  <a:srgbClr val="FFFF00"/>
                </a:solidFill>
                <a:latin typeface="華康墨字體" panose="040B0909000000000000" pitchFamily="81" charset="-120"/>
                <a:ea typeface="華康墨字體" panose="040B0909000000000000" pitchFamily="81" charset="-120"/>
              </a:rPr>
              <a:t>OX</a:t>
            </a:r>
            <a:r>
              <a:rPr lang="zh-TW" altLang="en-US" sz="6600" dirty="0">
                <a:solidFill>
                  <a:srgbClr val="FFFF00"/>
                </a:solidFill>
                <a:latin typeface="華康墨字體" panose="040B0909000000000000" pitchFamily="81" charset="-120"/>
                <a:ea typeface="華康墨字體" panose="040B0909000000000000" pitchFamily="81" charset="-120"/>
              </a:rPr>
              <a:t>分辨中</a:t>
            </a:r>
            <a:r>
              <a:rPr lang="en-US" altLang="zh-TW" sz="6600" dirty="0">
                <a:solidFill>
                  <a:srgbClr val="FFFF00"/>
                </a:solidFill>
                <a:latin typeface="華康墨字體" panose="040B0909000000000000" pitchFamily="81" charset="-120"/>
                <a:ea typeface="華康墨字體" panose="040B0909000000000000" pitchFamily="81" charset="-120"/>
              </a:rPr>
              <a:t>:</a:t>
            </a:r>
            <a:r>
              <a:rPr lang="zh-TW" altLang="en-US" sz="6600" dirty="0">
                <a:solidFill>
                  <a:srgbClr val="FFFF00"/>
                </a:solidFill>
                <a:latin typeface="華康墨字體" panose="040B0909000000000000" pitchFamily="81" charset="-120"/>
                <a:ea typeface="華康墨字體" panose="040B0909000000000000" pitchFamily="81" charset="-120"/>
              </a:rPr>
              <a:t> 案例一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xmlns="" id="{AFA2F52C-3EA6-4087-8F28-F317EE0CA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19874"/>
            <a:ext cx="10515600" cy="4351338"/>
          </a:xfrm>
        </p:spPr>
        <p:txBody>
          <a:bodyPr>
            <a:normAutofit/>
          </a:bodyPr>
          <a:lstStyle/>
          <a:p>
            <a:r>
              <a:rPr lang="zh-TW" altLang="en-US" sz="4400" b="1" dirty="0">
                <a:solidFill>
                  <a:schemeClr val="bg1"/>
                </a:solidFill>
                <a:latin typeface="華康少女文字W3" panose="02010609010101010101" pitchFamily="49" charset="-120"/>
                <a:ea typeface="華康少女文字W3" panose="02010609010101010101" pitchFamily="49" charset="-120"/>
              </a:rPr>
              <a:t>「細菌來了，趕快走</a:t>
            </a:r>
            <a:r>
              <a:rPr lang="en-US" altLang="zh-TW" sz="4400" b="1" dirty="0">
                <a:solidFill>
                  <a:schemeClr val="bg1"/>
                </a:solidFill>
                <a:latin typeface="華康少女文字W3" panose="02010609010101010101" pitchFamily="49" charset="-120"/>
                <a:ea typeface="華康少女文字W3" panose="02010609010101010101" pitchFamily="49" charset="-120"/>
              </a:rPr>
              <a:t>…</a:t>
            </a:r>
          </a:p>
          <a:p>
            <a:r>
              <a:rPr lang="zh-TW" altLang="en-US" sz="4400" b="1" dirty="0">
                <a:solidFill>
                  <a:schemeClr val="bg1"/>
                </a:solidFill>
                <a:latin typeface="華康少女文字W3" panose="02010609010101010101" pitchFamily="49" charset="-120"/>
                <a:ea typeface="華康少女文字W3" panose="02010609010101010101" pitchFamily="49" charset="-120"/>
              </a:rPr>
              <a:t>唉唷！好噁</a:t>
            </a:r>
            <a:r>
              <a:rPr lang="en-US" altLang="zh-TW" sz="4400" b="1" dirty="0">
                <a:solidFill>
                  <a:schemeClr val="bg1"/>
                </a:solidFill>
                <a:latin typeface="華康少女文字W3" panose="02010609010101010101" pitchFamily="49" charset="-120"/>
                <a:ea typeface="華康少女文字W3" panose="02010609010101010101" pitchFamily="49" charset="-120"/>
              </a:rPr>
              <a:t>…</a:t>
            </a:r>
            <a:r>
              <a:rPr lang="zh-TW" altLang="en-US" sz="4400" b="1" dirty="0">
                <a:solidFill>
                  <a:schemeClr val="bg1"/>
                </a:solidFill>
                <a:latin typeface="華康少女文字W3" panose="02010609010101010101" pitchFamily="49" charset="-120"/>
                <a:ea typeface="華康少女文字W3" panose="02010609010101010101" pitchFamily="49" charset="-120"/>
              </a:rPr>
              <a:t>大家不要踫他的東西！</a:t>
            </a:r>
            <a:endParaRPr lang="en-US" altLang="zh-TW" sz="4400" b="1" dirty="0">
              <a:solidFill>
                <a:schemeClr val="bg1"/>
              </a:solidFill>
              <a:latin typeface="華康少女文字W3" panose="02010609010101010101" pitchFamily="49" charset="-120"/>
              <a:ea typeface="華康少女文字W3" panose="02010609010101010101" pitchFamily="49" charset="-120"/>
            </a:endParaRPr>
          </a:p>
          <a:p>
            <a:r>
              <a:rPr lang="zh-TW" altLang="en-US" sz="4400" b="1" dirty="0">
                <a:solidFill>
                  <a:schemeClr val="bg1"/>
                </a:solidFill>
                <a:latin typeface="華康少女文字W3" panose="02010609010101010101" pitchFamily="49" charset="-120"/>
                <a:ea typeface="華康少女文字W3" panose="02010609010101010101" pitchFamily="49" charset="-120"/>
              </a:rPr>
              <a:t>各位同學，他碰過的東西都要消毒，不然就死定了！</a:t>
            </a:r>
            <a:r>
              <a:rPr lang="en-US" altLang="zh-TW" sz="4400" b="1" dirty="0">
                <a:solidFill>
                  <a:schemeClr val="bg1"/>
                </a:solidFill>
                <a:latin typeface="華康少女文字W3" panose="02010609010101010101" pitchFamily="49" charset="-120"/>
                <a:ea typeface="華康少女文字W3" panose="02010609010101010101" pitchFamily="49" charset="-120"/>
              </a:rPr>
              <a:t>…</a:t>
            </a:r>
            <a:r>
              <a:rPr lang="zh-TW" altLang="en-US" sz="4400" b="1" dirty="0">
                <a:solidFill>
                  <a:schemeClr val="bg1"/>
                </a:solidFill>
                <a:latin typeface="華康少女文字W3" panose="02010609010101010101" pitchFamily="49" charset="-120"/>
                <a:ea typeface="華康少女文字W3" panose="02010609010101010101" pitchFamily="49" charset="-120"/>
              </a:rPr>
              <a:t>」</a:t>
            </a:r>
          </a:p>
        </p:txBody>
      </p:sp>
    </p:spTree>
    <p:extLst>
      <p:ext uri="{BB962C8B-B14F-4D97-AF65-F5344CB8AC3E}">
        <p14:creationId xmlns:p14="http://schemas.microsoft.com/office/powerpoint/2010/main" val="3576778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xmlns="" id="{98530967-D03C-4179-8839-D441EB5871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zh-TW" altLang="en-US" sz="4800" b="1" dirty="0">
                <a:solidFill>
                  <a:schemeClr val="bg1"/>
                </a:solidFill>
                <a:latin typeface="華康少女文字W3" panose="02010609010101010101" pitchFamily="49" charset="-120"/>
                <a:ea typeface="華康少女文字W3" panose="02010609010101010101" pitchFamily="49" charset="-120"/>
              </a:rPr>
              <a:t>晚上一名女子在等公車時，遭到一名許姓男子</a:t>
            </a:r>
            <a:r>
              <a:rPr lang="zh-TW" altLang="en-US" sz="4800" b="1" dirty="0">
                <a:solidFill>
                  <a:srgbClr val="FF0000"/>
                </a:solidFill>
                <a:latin typeface="華康少女文字W3" panose="02010609010101010101" pitchFamily="49" charset="-120"/>
                <a:ea typeface="華康少女文字W3" panose="02010609010101010101" pitchFamily="49" charset="-120"/>
              </a:rPr>
              <a:t>緊盯偷看</a:t>
            </a:r>
            <a:r>
              <a:rPr lang="zh-TW" altLang="en-US" sz="4800" b="1" dirty="0">
                <a:solidFill>
                  <a:schemeClr val="bg1"/>
                </a:solidFill>
                <a:latin typeface="華康少女文字W3" panose="02010609010101010101" pitchFamily="49" charset="-120"/>
                <a:ea typeface="華康少女文字W3" panose="02010609010101010101" pitchFamily="49" charset="-120"/>
              </a:rPr>
              <a:t>，女子覺得對方的眼神，相當不友善，還不斷</a:t>
            </a:r>
            <a:r>
              <a:rPr lang="zh-TW" altLang="en-US" sz="4800" b="1" dirty="0">
                <a:solidFill>
                  <a:srgbClr val="FF0000"/>
                </a:solidFill>
                <a:latin typeface="華康少女文字W3" panose="02010609010101010101" pitchFamily="49" charset="-120"/>
                <a:ea typeface="華康少女文字W3" panose="02010609010101010101" pitchFamily="49" charset="-120"/>
              </a:rPr>
              <a:t>上下打量</a:t>
            </a:r>
            <a:r>
              <a:rPr lang="zh-TW" altLang="en-US" sz="4800" b="1" dirty="0">
                <a:solidFill>
                  <a:schemeClr val="bg1"/>
                </a:solidFill>
                <a:latin typeface="華康少女文字W3" panose="02010609010101010101" pitchFamily="49" charset="-120"/>
                <a:ea typeface="華康少女文字W3" panose="02010609010101010101" pitchFamily="49" charset="-120"/>
              </a:rPr>
              <a:t>她，因此拿出手機蒐證，對方卻氣得上前將她的手機搶走，摔爛在地</a:t>
            </a:r>
            <a:r>
              <a:rPr lang="en-US" altLang="zh-TW" sz="4800" b="1" dirty="0">
                <a:solidFill>
                  <a:schemeClr val="bg1"/>
                </a:solidFill>
                <a:latin typeface="華康少女文字W3" panose="02010609010101010101" pitchFamily="49" charset="-120"/>
                <a:ea typeface="華康少女文字W3" panose="02010609010101010101" pitchFamily="49" charset="-120"/>
              </a:rPr>
              <a:t>…</a:t>
            </a:r>
            <a:endParaRPr lang="zh-TW" altLang="en-US" sz="4800" b="1" dirty="0">
              <a:solidFill>
                <a:schemeClr val="bg1"/>
              </a:solidFill>
              <a:latin typeface="華康少女文字W3" panose="02010609010101010101" pitchFamily="49" charset="-120"/>
              <a:ea typeface="華康少女文字W3" panose="02010609010101010101" pitchFamily="49" charset="-120"/>
            </a:endParaRPr>
          </a:p>
        </p:txBody>
      </p:sp>
      <p:sp>
        <p:nvSpPr>
          <p:cNvPr id="4" name="標題 1">
            <a:extLst>
              <a:ext uri="{FF2B5EF4-FFF2-40B4-BE49-F238E27FC236}">
                <a16:creationId xmlns:a16="http://schemas.microsoft.com/office/drawing/2014/main" xmlns="" id="{ADD741DF-E2C3-44F2-9429-FF37BDF4AA26}"/>
              </a:ext>
            </a:extLst>
          </p:cNvPr>
          <p:cNvSpPr txBox="1">
            <a:spLocks/>
          </p:cNvSpPr>
          <p:nvPr/>
        </p:nvSpPr>
        <p:spPr>
          <a:xfrm>
            <a:off x="1777042" y="158091"/>
            <a:ext cx="7896044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icrosoft JhengHei"/>
              <a:buNone/>
              <a:defRPr sz="4400" b="0" i="0" u="none" strike="noStrike" cap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altLang="zh-TW" sz="6600" dirty="0">
                <a:solidFill>
                  <a:srgbClr val="FFFF00"/>
                </a:solidFill>
                <a:latin typeface="華康墨字體" panose="040B0909000000000000" pitchFamily="81" charset="-120"/>
                <a:ea typeface="華康墨字體" panose="040B0909000000000000" pitchFamily="81" charset="-120"/>
              </a:rPr>
              <a:t>OX</a:t>
            </a:r>
            <a:r>
              <a:rPr lang="zh-TW" altLang="en-US" sz="6600" dirty="0">
                <a:solidFill>
                  <a:srgbClr val="FFFF00"/>
                </a:solidFill>
                <a:latin typeface="華康墨字體" panose="040B0909000000000000" pitchFamily="81" charset="-120"/>
                <a:ea typeface="華康墨字體" panose="040B0909000000000000" pitchFamily="81" charset="-120"/>
              </a:rPr>
              <a:t>分辨中</a:t>
            </a:r>
            <a:r>
              <a:rPr lang="en-US" altLang="zh-TW" sz="6600" dirty="0">
                <a:solidFill>
                  <a:srgbClr val="FFFF00"/>
                </a:solidFill>
                <a:latin typeface="華康墨字體" panose="040B0909000000000000" pitchFamily="81" charset="-120"/>
                <a:ea typeface="華康墨字體" panose="040B0909000000000000" pitchFamily="81" charset="-120"/>
              </a:rPr>
              <a:t>:</a:t>
            </a:r>
            <a:r>
              <a:rPr lang="zh-TW" altLang="en-US" sz="6600" dirty="0">
                <a:solidFill>
                  <a:srgbClr val="FFFF00"/>
                </a:solidFill>
                <a:latin typeface="華康墨字體" panose="040B0909000000000000" pitchFamily="81" charset="-120"/>
                <a:ea typeface="華康墨字體" panose="040B0909000000000000" pitchFamily="81" charset="-120"/>
              </a:rPr>
              <a:t> 案例二</a:t>
            </a:r>
          </a:p>
        </p:txBody>
      </p:sp>
    </p:spTree>
    <p:extLst>
      <p:ext uri="{BB962C8B-B14F-4D97-AF65-F5344CB8AC3E}">
        <p14:creationId xmlns:p14="http://schemas.microsoft.com/office/powerpoint/2010/main" val="4127017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xmlns="" id="{BD6780C1-DF9B-496F-AFD5-2CC32AE808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TW" altLang="en-US" sz="6000" b="1" dirty="0">
                <a:solidFill>
                  <a:schemeClr val="bg1"/>
                </a:solidFill>
                <a:latin typeface="華康少女文字W3" panose="02010609010101010101" pitchFamily="49" charset="-120"/>
                <a:ea typeface="華康少女文字W3" panose="02010609010101010101" pitchFamily="49" charset="-120"/>
              </a:rPr>
              <a:t>有男子在網路假冒大姊姊，透過線上遊戲認識男女童，以提供點數或寶物誘騙拍攝裸照，警方循線逮捕發現受害者高達數十人</a:t>
            </a:r>
          </a:p>
        </p:txBody>
      </p:sp>
      <p:sp>
        <p:nvSpPr>
          <p:cNvPr id="4" name="標題 1">
            <a:extLst>
              <a:ext uri="{FF2B5EF4-FFF2-40B4-BE49-F238E27FC236}">
                <a16:creationId xmlns:a16="http://schemas.microsoft.com/office/drawing/2014/main" xmlns="" id="{01CC984E-4DE5-451D-8E97-340EAA1C2531}"/>
              </a:ext>
            </a:extLst>
          </p:cNvPr>
          <p:cNvSpPr txBox="1">
            <a:spLocks/>
          </p:cNvSpPr>
          <p:nvPr/>
        </p:nvSpPr>
        <p:spPr>
          <a:xfrm>
            <a:off x="1777042" y="158091"/>
            <a:ext cx="7896044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icrosoft JhengHei"/>
              <a:buNone/>
              <a:defRPr sz="4400" b="0" i="0" u="none" strike="noStrike" cap="non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altLang="zh-TW" sz="6600" dirty="0">
                <a:solidFill>
                  <a:srgbClr val="FFFF00"/>
                </a:solidFill>
                <a:latin typeface="華康墨字體" panose="040B0909000000000000" pitchFamily="81" charset="-120"/>
                <a:ea typeface="華康墨字體" panose="040B0909000000000000" pitchFamily="81" charset="-120"/>
              </a:rPr>
              <a:t>OX</a:t>
            </a:r>
            <a:r>
              <a:rPr lang="zh-TW" altLang="en-US" sz="6600" dirty="0">
                <a:solidFill>
                  <a:srgbClr val="FFFF00"/>
                </a:solidFill>
                <a:latin typeface="華康墨字體" panose="040B0909000000000000" pitchFamily="81" charset="-120"/>
                <a:ea typeface="華康墨字體" panose="040B0909000000000000" pitchFamily="81" charset="-120"/>
              </a:rPr>
              <a:t>分辨中</a:t>
            </a:r>
            <a:r>
              <a:rPr lang="en-US" altLang="zh-TW" sz="6600" dirty="0">
                <a:solidFill>
                  <a:srgbClr val="FFFF00"/>
                </a:solidFill>
                <a:latin typeface="華康墨字體" panose="040B0909000000000000" pitchFamily="81" charset="-120"/>
                <a:ea typeface="華康墨字體" panose="040B0909000000000000" pitchFamily="81" charset="-120"/>
              </a:rPr>
              <a:t>:</a:t>
            </a:r>
            <a:r>
              <a:rPr lang="zh-TW" altLang="en-US" sz="6600" dirty="0">
                <a:solidFill>
                  <a:srgbClr val="FFFF00"/>
                </a:solidFill>
                <a:latin typeface="華康墨字體" panose="040B0909000000000000" pitchFamily="81" charset="-120"/>
                <a:ea typeface="華康墨字體" panose="040B0909000000000000" pitchFamily="81" charset="-120"/>
              </a:rPr>
              <a:t> 案例三</a:t>
            </a:r>
          </a:p>
        </p:txBody>
      </p:sp>
    </p:spTree>
    <p:extLst>
      <p:ext uri="{BB962C8B-B14F-4D97-AF65-F5344CB8AC3E}">
        <p14:creationId xmlns:p14="http://schemas.microsoft.com/office/powerpoint/2010/main" val="1520374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93563" y="1140040"/>
            <a:ext cx="10515600" cy="1325563"/>
          </a:xfrm>
        </p:spPr>
        <p:txBody>
          <a:bodyPr>
            <a:normAutofit/>
          </a:bodyPr>
          <a:lstStyle/>
          <a:p>
            <a:r>
              <a:rPr lang="zh-TW" altLang="en-US" b="1" dirty="0">
                <a:solidFill>
                  <a:srgbClr val="FFFF00"/>
                </a:solidFill>
                <a:latin typeface="華康細圓體" panose="02010609010101010101" pitchFamily="49" charset="-120"/>
                <a:ea typeface="華康細圓體" panose="02010609010101010101" pitchFamily="49" charset="-120"/>
              </a:rPr>
              <a:t>數位性別</a:t>
            </a:r>
            <a:r>
              <a:rPr lang="zh-TW" altLang="en-US" b="1" dirty="0" smtClean="0">
                <a:solidFill>
                  <a:srgbClr val="FFFF00"/>
                </a:solidFill>
                <a:latin typeface="華康細圓體" panose="02010609010101010101" pitchFamily="49" charset="-120"/>
                <a:ea typeface="華康細圓體" panose="02010609010101010101" pitchFamily="49" charset="-120"/>
              </a:rPr>
              <a:t>暴力，</a:t>
            </a:r>
            <a:r>
              <a:rPr lang="zh-TW" altLang="zh-TW" b="1" dirty="0">
                <a:solidFill>
                  <a:srgbClr val="FFFF00"/>
                </a:solidFill>
                <a:latin typeface="華康細圓體" panose="02010609010101010101" pitchFamily="49" charset="-120"/>
                <a:ea typeface="華康細圓體" panose="02010609010101010101" pitchFamily="49" charset="-120"/>
              </a:rPr>
              <a:t>若是消極</a:t>
            </a:r>
            <a:r>
              <a:rPr lang="zh-TW" altLang="zh-TW" b="1" dirty="0" smtClean="0">
                <a:solidFill>
                  <a:srgbClr val="FFFF00"/>
                </a:solidFill>
                <a:latin typeface="華康細圓體" panose="02010609010101010101" pitchFamily="49" charset="-120"/>
                <a:ea typeface="華康細圓體" panose="02010609010101010101" pitchFamily="49" charset="-120"/>
              </a:rPr>
              <a:t>處理</a:t>
            </a:r>
            <a:r>
              <a:rPr lang="en-US" altLang="zh-TW" b="1" dirty="0" smtClean="0">
                <a:solidFill>
                  <a:srgbClr val="FFFF00"/>
                </a:solidFill>
                <a:latin typeface="華康細圓體" panose="02010609010101010101" pitchFamily="49" charset="-120"/>
                <a:ea typeface="華康細圓體" panose="02010609010101010101" pitchFamily="49" charset="-120"/>
              </a:rPr>
              <a:t>…</a:t>
            </a:r>
            <a:endParaRPr lang="zh-TW" altLang="en-US" b="1" dirty="0">
              <a:solidFill>
                <a:srgbClr val="FFFF00"/>
              </a:solidFill>
              <a:latin typeface="華康細圓體" panose="02010609010101010101" pitchFamily="49" charset="-120"/>
              <a:ea typeface="華康細圓體" panose="02010609010101010101" pitchFamily="49" charset="-120"/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53966" y="3058510"/>
            <a:ext cx="10515600" cy="945932"/>
          </a:xfrm>
        </p:spPr>
        <p:txBody>
          <a:bodyPr/>
          <a:lstStyle/>
          <a:p>
            <a:pPr marL="114300" indent="0" fontAlgn="base">
              <a:buNone/>
            </a:pPr>
            <a:r>
              <a:rPr lang="zh-TW" altLang="zh-TW" sz="4400" b="1" dirty="0">
                <a:solidFill>
                  <a:schemeClr val="bg1"/>
                </a:solidFill>
                <a:latin typeface="華康隸書體W3" panose="02010609010101010101" pitchFamily="49" charset="-120"/>
                <a:ea typeface="華康隸書體W3" panose="02010609010101010101" pitchFamily="49" charset="-120"/>
              </a:rPr>
              <a:t>加害者食髓知味，會產生更多</a:t>
            </a:r>
            <a:r>
              <a:rPr lang="zh-TW" altLang="zh-TW" sz="4400" b="1" dirty="0" smtClean="0">
                <a:solidFill>
                  <a:schemeClr val="bg1"/>
                </a:solidFill>
                <a:latin typeface="華康隸書體W3" panose="02010609010101010101" pitchFamily="49" charset="-120"/>
                <a:ea typeface="華康隸書體W3" panose="02010609010101010101" pitchFamily="49" charset="-120"/>
              </a:rPr>
              <a:t>被害者</a:t>
            </a:r>
            <a:r>
              <a:rPr lang="en-US" altLang="zh-TW" sz="4400" b="1" dirty="0" smtClean="0">
                <a:solidFill>
                  <a:schemeClr val="bg1"/>
                </a:solidFill>
                <a:latin typeface="華康隸書體W3" panose="02010609010101010101" pitchFamily="49" charset="-120"/>
                <a:ea typeface="華康隸書體W3" panose="02010609010101010101" pitchFamily="49" charset="-120"/>
              </a:rPr>
              <a:t>……</a:t>
            </a:r>
            <a:endParaRPr lang="zh-TW" altLang="en-US" sz="4400" b="1" dirty="0">
              <a:solidFill>
                <a:schemeClr val="bg1"/>
              </a:solidFill>
              <a:latin typeface="華康隸書體W3" panose="02010609010101010101" pitchFamily="49" charset="-120"/>
              <a:ea typeface="華康隸書體W3" panose="02010609010101010101" pitchFamily="49" charset="-120"/>
            </a:endParaRPr>
          </a:p>
          <a:p>
            <a:pPr marL="114300" lvl="0" indent="0" fontAlgn="base">
              <a:buNone/>
            </a:pPr>
            <a:endParaRPr lang="zh-TW" altLang="zh-TW" dirty="0"/>
          </a:p>
        </p:txBody>
      </p:sp>
      <p:sp>
        <p:nvSpPr>
          <p:cNvPr id="4" name="文字版面配置區 2"/>
          <p:cNvSpPr txBox="1">
            <a:spLocks/>
          </p:cNvSpPr>
          <p:nvPr/>
        </p:nvSpPr>
        <p:spPr>
          <a:xfrm>
            <a:off x="853966" y="4275211"/>
            <a:ext cx="10515600" cy="945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114300" indent="0" fontAlgn="base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SzPts val="1800"/>
              <a:buNone/>
              <a:defRPr sz="4400" b="1">
                <a:solidFill>
                  <a:schemeClr val="bg1"/>
                </a:solidFill>
                <a:latin typeface="華康隸書體W3" panose="02010609010101010101" pitchFamily="49" charset="-120"/>
                <a:ea typeface="華康隸書體W3" panose="02010609010101010101" pitchFamily="49" charset="-120"/>
                <a:cs typeface="Arial Black"/>
                <a:sym typeface="Arial Black"/>
              </a:defRPr>
            </a:lvl1pPr>
            <a:lvl2pPr marL="914400" indent="-34290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ts val="1800"/>
              <a:buChar char="•"/>
              <a:defRPr sz="24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2pPr>
            <a:lvl3pPr marL="1371600" indent="-34290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ts val="1800"/>
              <a:buChar char="•"/>
              <a:defRPr sz="20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3pPr>
            <a:lvl4pPr marL="1828800" indent="-34290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ts val="1800"/>
              <a:buChar char="•"/>
              <a:defRPr sz="18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4pPr>
            <a:lvl5pPr marL="2286000" indent="-34290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ts val="1800"/>
              <a:buChar char="•"/>
              <a:defRPr sz="18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5pPr>
            <a:lvl6pPr marL="2743200" indent="-34290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ts val="1800"/>
              <a:buChar char="•"/>
              <a:defRPr sz="18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6pPr>
            <a:lvl7pPr marL="3200400" indent="-34290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ts val="1800"/>
              <a:buChar char="•"/>
              <a:defRPr sz="18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7pPr>
            <a:lvl8pPr marL="3657600" indent="-34290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ts val="1800"/>
              <a:buChar char="•"/>
              <a:defRPr sz="18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8pPr>
            <a:lvl9pPr marL="4114800" indent="-34290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ts val="1800"/>
              <a:buChar char="•"/>
              <a:defRPr sz="18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9pPr>
          </a:lstStyle>
          <a:p>
            <a:r>
              <a:rPr lang="zh-TW" altLang="zh-TW" dirty="0"/>
              <a:t>女性權益會受影響，貶低女性地位</a:t>
            </a:r>
            <a:endParaRPr lang="zh-TW" altLang="zh-TW" dirty="0"/>
          </a:p>
        </p:txBody>
      </p:sp>
      <p:sp>
        <p:nvSpPr>
          <p:cNvPr id="5" name="文字版面配置區 2"/>
          <p:cNvSpPr txBox="1">
            <a:spLocks/>
          </p:cNvSpPr>
          <p:nvPr/>
        </p:nvSpPr>
        <p:spPr>
          <a:xfrm>
            <a:off x="853966" y="5314098"/>
            <a:ext cx="10515600" cy="945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114300" indent="0" fontAlgn="base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SzPts val="1800"/>
              <a:buNone/>
              <a:defRPr sz="4400" b="1">
                <a:solidFill>
                  <a:schemeClr val="bg1"/>
                </a:solidFill>
                <a:latin typeface="華康隸書體W3" panose="02010609010101010101" pitchFamily="49" charset="-120"/>
                <a:ea typeface="華康隸書體W3" panose="02010609010101010101" pitchFamily="49" charset="-120"/>
                <a:cs typeface="Arial Black"/>
                <a:sym typeface="Arial Black"/>
              </a:defRPr>
            </a:lvl1pPr>
            <a:lvl2pPr marL="914400" indent="-34290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ts val="1800"/>
              <a:buChar char="•"/>
              <a:defRPr sz="24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2pPr>
            <a:lvl3pPr marL="1371600" indent="-34290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ts val="1800"/>
              <a:buChar char="•"/>
              <a:defRPr sz="20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3pPr>
            <a:lvl4pPr marL="1828800" indent="-34290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ts val="1800"/>
              <a:buChar char="•"/>
              <a:defRPr sz="18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4pPr>
            <a:lvl5pPr marL="2286000" indent="-34290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ts val="1800"/>
              <a:buChar char="•"/>
              <a:defRPr sz="18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5pPr>
            <a:lvl6pPr marL="2743200" indent="-34290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ts val="1800"/>
              <a:buChar char="•"/>
              <a:defRPr sz="18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6pPr>
            <a:lvl7pPr marL="3200400" indent="-34290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ts val="1800"/>
              <a:buChar char="•"/>
              <a:defRPr sz="18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7pPr>
            <a:lvl8pPr marL="3657600" indent="-34290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ts val="1800"/>
              <a:buChar char="•"/>
              <a:defRPr sz="18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8pPr>
            <a:lvl9pPr marL="4114800" indent="-342900">
              <a:lnSpc>
                <a:spcPct val="90000"/>
              </a:lnSpc>
              <a:spcBef>
                <a:spcPts val="500"/>
              </a:spcBef>
              <a:buClr>
                <a:schemeClr val="dk1"/>
              </a:buClr>
              <a:buSzPts val="1800"/>
              <a:buChar char="•"/>
              <a:defRPr sz="18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defRPr>
            </a:lvl9pPr>
          </a:lstStyle>
          <a:p>
            <a:r>
              <a:rPr lang="zh-TW" altLang="zh-TW" dirty="0"/>
              <a:t>無聲的被害者自殺，造成社會</a:t>
            </a:r>
            <a:r>
              <a:rPr lang="zh-TW" altLang="zh-TW" dirty="0"/>
              <a:t>事件</a:t>
            </a:r>
            <a:r>
              <a:rPr lang="en-US" altLang="zh-TW" dirty="0"/>
              <a:t>……</a:t>
            </a:r>
            <a:endParaRPr lang="zh-TW" altLang="en-US" dirty="0"/>
          </a:p>
          <a:p>
            <a:endParaRPr lang="zh-TW" altLang="zh-TW" dirty="0"/>
          </a:p>
        </p:txBody>
      </p:sp>
    </p:spTree>
    <p:extLst>
      <p:ext uri="{BB962C8B-B14F-4D97-AF65-F5344CB8AC3E}">
        <p14:creationId xmlns:p14="http://schemas.microsoft.com/office/powerpoint/2010/main" val="1023040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>
            <a:extLst>
              <a:ext uri="{FF2B5EF4-FFF2-40B4-BE49-F238E27FC236}">
                <a16:creationId xmlns:a16="http://schemas.microsoft.com/office/drawing/2014/main" xmlns="" id="{2D7A4EDA-D948-48BC-B830-F7DC815A8D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35800" y="1332544"/>
            <a:ext cx="4470400" cy="1167769"/>
          </a:xfrm>
        </p:spPr>
        <p:txBody>
          <a:bodyPr>
            <a:normAutofit/>
          </a:bodyPr>
          <a:lstStyle/>
          <a:p>
            <a:r>
              <a:rPr lang="zh-TW" altLang="en-US" sz="5400" dirty="0">
                <a:solidFill>
                  <a:schemeClr val="bg1"/>
                </a:solidFill>
                <a:latin typeface="華康流隸體" panose="02010609010101010101" pitchFamily="49" charset="-120"/>
                <a:ea typeface="華康流隸體" panose="02010609010101010101" pitchFamily="49" charset="-120"/>
              </a:rPr>
              <a:t>後來的青春</a:t>
            </a:r>
            <a:r>
              <a:rPr lang="en-US" altLang="zh-TW" sz="5400" dirty="0">
                <a:solidFill>
                  <a:schemeClr val="bg1"/>
                </a:solidFill>
                <a:latin typeface="華康流隸體" panose="02010609010101010101" pitchFamily="49" charset="-120"/>
                <a:ea typeface="華康流隸體" panose="02010609010101010101" pitchFamily="49" charset="-120"/>
              </a:rPr>
              <a:t>…</a:t>
            </a:r>
            <a:endParaRPr lang="zh-TW" altLang="en-US" sz="5400" dirty="0">
              <a:solidFill>
                <a:schemeClr val="bg1"/>
              </a:solidFill>
              <a:latin typeface="華康流隸體" panose="02010609010101010101" pitchFamily="49" charset="-120"/>
              <a:ea typeface="華康流隸體" panose="02010609010101010101" pitchFamily="49" charset="-120"/>
            </a:endParaRPr>
          </a:p>
        </p:txBody>
      </p:sp>
      <p:pic>
        <p:nvPicPr>
          <p:cNvPr id="5" name="圖片 4">
            <a:hlinkClick r:id="rId3"/>
            <a:extLst>
              <a:ext uri="{FF2B5EF4-FFF2-40B4-BE49-F238E27FC236}">
                <a16:creationId xmlns:a16="http://schemas.microsoft.com/office/drawing/2014/main" xmlns="" id="{56703DEE-D814-48D6-88A3-F7535550E1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1775456"/>
            <a:ext cx="5681662" cy="3779520"/>
          </a:xfrm>
          <a:prstGeom prst="rect">
            <a:avLst/>
          </a:prstGeom>
        </p:spPr>
      </p:pic>
      <p:pic>
        <p:nvPicPr>
          <p:cNvPr id="1026" name="圖片 1">
            <a:extLst>
              <a:ext uri="{FF2B5EF4-FFF2-40B4-BE49-F238E27FC236}">
                <a16:creationId xmlns:a16="http://schemas.microsoft.com/office/drawing/2014/main" xmlns="" id="{15DF36AC-FD1F-478A-87FC-EE03AF019A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800" y="2723993"/>
            <a:ext cx="4622800" cy="3267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9806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xmlns="" id="{37F0783E-776F-4653-8661-6AC09B2858D0}"/>
              </a:ext>
            </a:extLst>
          </p:cNvPr>
          <p:cNvSpPr txBox="1"/>
          <p:nvPr/>
        </p:nvSpPr>
        <p:spPr>
          <a:xfrm>
            <a:off x="840053" y="526033"/>
            <a:ext cx="101470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dirty="0">
                <a:solidFill>
                  <a:srgbClr val="FF9900"/>
                </a:solidFill>
                <a:latin typeface="華康流隸體" panose="02010609010101010101" pitchFamily="49" charset="-120"/>
                <a:ea typeface="華康流隸體" panose="02010609010101010101" pitchFamily="49" charset="-120"/>
              </a:rPr>
              <a:t>數位性別暴力防治</a:t>
            </a:r>
          </a:p>
        </p:txBody>
      </p:sp>
      <p:pic>
        <p:nvPicPr>
          <p:cNvPr id="3" name="圖片 2">
            <a:hlinkClick r:id="rId3"/>
            <a:extLst>
              <a:ext uri="{FF2B5EF4-FFF2-40B4-BE49-F238E27FC236}">
                <a16:creationId xmlns:a16="http://schemas.microsoft.com/office/drawing/2014/main" xmlns="" id="{AF00BBA4-8CCB-48BB-92FD-1B8E5F74E8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1740" y="2179551"/>
            <a:ext cx="6475148" cy="3814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802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xmlns="" id="{37F0783E-776F-4653-8661-6AC09B2858D0}"/>
              </a:ext>
            </a:extLst>
          </p:cNvPr>
          <p:cNvSpPr txBox="1"/>
          <p:nvPr/>
        </p:nvSpPr>
        <p:spPr>
          <a:xfrm>
            <a:off x="1482991" y="340296"/>
            <a:ext cx="948981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500" dirty="0">
                <a:solidFill>
                  <a:srgbClr val="FF9900"/>
                </a:solidFill>
                <a:latin typeface="華康流隸體" panose="02010609010101010101" pitchFamily="49" charset="-120"/>
                <a:ea typeface="華康流隸體" panose="02010609010101010101" pitchFamily="49" charset="-120"/>
              </a:rPr>
              <a:t>數位性別暴力防治</a:t>
            </a:r>
            <a:r>
              <a:rPr lang="en-US" altLang="zh-TW" sz="5500" dirty="0">
                <a:solidFill>
                  <a:srgbClr val="FF9900"/>
                </a:solidFill>
                <a:latin typeface="華康流隸體" panose="02010609010101010101" pitchFamily="49" charset="-120"/>
                <a:ea typeface="華康流隸體" panose="02010609010101010101" pitchFamily="49" charset="-120"/>
              </a:rPr>
              <a:t>—</a:t>
            </a:r>
            <a:r>
              <a:rPr lang="en-US" altLang="zh-TW" sz="5500" b="1" dirty="0">
                <a:solidFill>
                  <a:srgbClr val="FFFF00"/>
                </a:solidFill>
                <a:latin typeface="華康流隸體" panose="02010609010101010101" pitchFamily="49" charset="-120"/>
                <a:ea typeface="華康流隸體" panose="02010609010101010101" pitchFamily="49" charset="-120"/>
              </a:rPr>
              <a:t>5</a:t>
            </a:r>
            <a:r>
              <a:rPr lang="zh-TW" altLang="en-US" sz="5500" b="1" dirty="0">
                <a:solidFill>
                  <a:srgbClr val="FFFF00"/>
                </a:solidFill>
                <a:latin typeface="華康流隸體" panose="02010609010101010101" pitchFamily="49" charset="-120"/>
                <a:ea typeface="華康流隸體" panose="02010609010101010101" pitchFamily="49" charset="-120"/>
              </a:rPr>
              <a:t>不</a:t>
            </a:r>
            <a:r>
              <a:rPr lang="zh-TW" altLang="en-US" sz="5500" dirty="0">
                <a:solidFill>
                  <a:schemeClr val="accent5">
                    <a:lumMod val="75000"/>
                  </a:schemeClr>
                </a:solidFill>
                <a:latin typeface="華康流隸體" panose="02010609010101010101" pitchFamily="49" charset="-120"/>
                <a:ea typeface="華康流隸體" panose="02010609010101010101" pitchFamily="49" charset="-120"/>
              </a:rPr>
              <a:t>四要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xmlns="" id="{6C5589DE-F0AF-42D7-A59B-B4DDE00451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199" y="1279015"/>
            <a:ext cx="9489810" cy="5278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4526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xmlns="" id="{901D1A8C-128B-433F-B518-087D6419FE8A}"/>
              </a:ext>
            </a:extLst>
          </p:cNvPr>
          <p:cNvSpPr txBox="1"/>
          <p:nvPr/>
        </p:nvSpPr>
        <p:spPr>
          <a:xfrm>
            <a:off x="1482991" y="340296"/>
            <a:ext cx="948981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500" dirty="0">
                <a:solidFill>
                  <a:srgbClr val="FF9900"/>
                </a:solidFill>
                <a:latin typeface="華康流隸體" panose="02010609010101010101" pitchFamily="49" charset="-120"/>
                <a:ea typeface="華康流隸體" panose="02010609010101010101" pitchFamily="49" charset="-120"/>
              </a:rPr>
              <a:t>數位性別暴力防治</a:t>
            </a:r>
            <a:r>
              <a:rPr lang="en-US" altLang="zh-TW" sz="5500" dirty="0">
                <a:solidFill>
                  <a:srgbClr val="FF9900"/>
                </a:solidFill>
                <a:latin typeface="華康流隸體" panose="02010609010101010101" pitchFamily="49" charset="-120"/>
                <a:ea typeface="華康流隸體" panose="02010609010101010101" pitchFamily="49" charset="-120"/>
              </a:rPr>
              <a:t>—</a:t>
            </a:r>
            <a:r>
              <a:rPr lang="en-US" altLang="zh-TW" sz="5500" dirty="0">
                <a:solidFill>
                  <a:schemeClr val="accent5">
                    <a:lumMod val="75000"/>
                  </a:schemeClr>
                </a:solidFill>
                <a:latin typeface="華康流隸體" panose="02010609010101010101" pitchFamily="49" charset="-120"/>
                <a:ea typeface="華康流隸體" panose="02010609010101010101" pitchFamily="49" charset="-120"/>
              </a:rPr>
              <a:t>5</a:t>
            </a:r>
            <a:r>
              <a:rPr lang="zh-TW" altLang="en-US" sz="5500" dirty="0">
                <a:solidFill>
                  <a:schemeClr val="accent5">
                    <a:lumMod val="75000"/>
                  </a:schemeClr>
                </a:solidFill>
                <a:latin typeface="華康流隸體" panose="02010609010101010101" pitchFamily="49" charset="-120"/>
                <a:ea typeface="華康流隸體" panose="02010609010101010101" pitchFamily="49" charset="-120"/>
              </a:rPr>
              <a:t>不</a:t>
            </a:r>
            <a:r>
              <a:rPr lang="zh-TW" altLang="en-US" sz="5500" dirty="0">
                <a:solidFill>
                  <a:srgbClr val="FFFF00"/>
                </a:solidFill>
                <a:latin typeface="華康流隸體" panose="02010609010101010101" pitchFamily="49" charset="-120"/>
                <a:ea typeface="華康流隸體" panose="02010609010101010101" pitchFamily="49" charset="-120"/>
              </a:rPr>
              <a:t>四要</a:t>
            </a: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xmlns="" id="{896D6456-6850-4112-AC57-A67D04C733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89876" y="1279015"/>
            <a:ext cx="9753602" cy="5410193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5156" y="1473887"/>
            <a:ext cx="5286844" cy="189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604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>
            <a:extLst>
              <a:ext uri="{FF2B5EF4-FFF2-40B4-BE49-F238E27FC236}">
                <a16:creationId xmlns:a16="http://schemas.microsoft.com/office/drawing/2014/main" xmlns="" id="{CEAEBAED-38FD-4A24-86C4-3B2AB24CECC0}"/>
              </a:ext>
            </a:extLst>
          </p:cNvPr>
          <p:cNvSpPr txBox="1"/>
          <p:nvPr/>
        </p:nvSpPr>
        <p:spPr>
          <a:xfrm>
            <a:off x="1540142" y="229374"/>
            <a:ext cx="948981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500" dirty="0">
                <a:solidFill>
                  <a:srgbClr val="FF9900"/>
                </a:solidFill>
                <a:latin typeface="華康流隸體" panose="02010609010101010101" pitchFamily="49" charset="-120"/>
                <a:ea typeface="華康流隸體" panose="02010609010101010101" pitchFamily="49" charset="-120"/>
              </a:rPr>
              <a:t>數位性別暴力防治</a:t>
            </a:r>
            <a:r>
              <a:rPr lang="en-US" altLang="zh-TW" sz="5500" dirty="0">
                <a:solidFill>
                  <a:srgbClr val="FF9900"/>
                </a:solidFill>
                <a:latin typeface="華康流隸體" panose="02010609010101010101" pitchFamily="49" charset="-120"/>
                <a:ea typeface="華康流隸體" panose="02010609010101010101" pitchFamily="49" charset="-120"/>
              </a:rPr>
              <a:t>—</a:t>
            </a:r>
            <a:r>
              <a:rPr lang="zh-TW" altLang="en-US" sz="5500" b="1" dirty="0">
                <a:solidFill>
                  <a:srgbClr val="FFFF00"/>
                </a:solidFill>
                <a:latin typeface="華康流隸體" panose="02010609010101010101" pitchFamily="49" charset="-120"/>
                <a:ea typeface="華康流隸體" panose="02010609010101010101" pitchFamily="49" charset="-120"/>
              </a:rPr>
              <a:t>協助管道</a:t>
            </a:r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xmlns="" id="{9298EE75-D776-4D73-9B93-F8ACF374E0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5888" y="1461140"/>
            <a:ext cx="9644064" cy="5396860"/>
          </a:xfrm>
          <a:prstGeom prst="rect">
            <a:avLst/>
          </a:prstGeom>
        </p:spPr>
      </p:pic>
      <p:pic>
        <p:nvPicPr>
          <p:cNvPr id="3" name="圖片 2">
            <a:hlinkClick r:id="rId4"/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7EBDD"/>
              </a:clrFrom>
              <a:clrTo>
                <a:srgbClr val="F7EBD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50720" y="3235117"/>
            <a:ext cx="1604694" cy="1812870"/>
          </a:xfrm>
          <a:prstGeom prst="rect">
            <a:avLst/>
          </a:prstGeom>
        </p:spPr>
      </p:pic>
      <p:pic>
        <p:nvPicPr>
          <p:cNvPr id="4" name="圖片 3">
            <a:hlinkClick r:id="rId6"/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DDD1C2"/>
              </a:clrFrom>
              <a:clrTo>
                <a:srgbClr val="DDD1C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02248" y="3235117"/>
            <a:ext cx="1771238" cy="1558689"/>
          </a:xfrm>
          <a:prstGeom prst="rect">
            <a:avLst/>
          </a:prstGeom>
        </p:spPr>
      </p:pic>
      <p:pic>
        <p:nvPicPr>
          <p:cNvPr id="5" name="圖片 4">
            <a:hlinkClick r:id="rId8"/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7EBDD"/>
              </a:clrFrom>
              <a:clrTo>
                <a:srgbClr val="F7EBD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46336" y="3235117"/>
            <a:ext cx="1725914" cy="1543782"/>
          </a:xfrm>
          <a:prstGeom prst="rect">
            <a:avLst/>
          </a:prstGeom>
        </p:spPr>
      </p:pic>
      <p:pic>
        <p:nvPicPr>
          <p:cNvPr id="7" name="圖片 6">
            <a:hlinkClick r:id="rId10"/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F7EBDD"/>
              </a:clrFrom>
              <a:clrTo>
                <a:srgbClr val="F7EBD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045100" y="3169867"/>
            <a:ext cx="1743334" cy="1699751"/>
          </a:xfrm>
          <a:prstGeom prst="rect">
            <a:avLst/>
          </a:prstGeom>
        </p:spPr>
      </p:pic>
      <p:pic>
        <p:nvPicPr>
          <p:cNvPr id="8" name="圖片 7">
            <a:hlinkClick r:id="rId12"/>
          </p:cNvPr>
          <p:cNvPicPr>
            <a:picLocks noChangeAspect="1"/>
          </p:cNvPicPr>
          <p:nvPr/>
        </p:nvPicPr>
        <p:blipFill>
          <a:blip r:embed="rId13">
            <a:clrChange>
              <a:clrFrom>
                <a:srgbClr val="F7EBDD"/>
              </a:clrFrom>
              <a:clrTo>
                <a:srgbClr val="F7EBD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17369" y="4645763"/>
            <a:ext cx="1738403" cy="1641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8062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6E039C9A-889C-4B58-A1D5-2D6A2DB65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128" y="111327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zh-TW" altLang="en-US" sz="8800" dirty="0">
                <a:solidFill>
                  <a:srgbClr val="FFFF00"/>
                </a:solidFill>
                <a:latin typeface="華康流隸體(P)" panose="02010600010101010101" pitchFamily="2" charset="-120"/>
                <a:ea typeface="華康流隸體(P)" panose="02010600010101010101" pitchFamily="2" charset="-120"/>
              </a:rPr>
              <a:t>戲劇表演時間</a:t>
            </a:r>
          </a:p>
        </p:txBody>
      </p:sp>
      <p:sp>
        <p:nvSpPr>
          <p:cNvPr id="4" name="矩形 3"/>
          <p:cNvSpPr/>
          <p:nvPr/>
        </p:nvSpPr>
        <p:spPr>
          <a:xfrm>
            <a:off x="1939636" y="3136674"/>
            <a:ext cx="929409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"/>
            </a:pPr>
            <a:r>
              <a:rPr lang="en-US" altLang="zh-TW" sz="3600" kern="1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</a:t>
            </a:r>
            <a:r>
              <a:rPr lang="zh-TW" altLang="en-US" sz="3600" kern="1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演出時間</a:t>
            </a:r>
            <a:r>
              <a:rPr lang="en-US" altLang="zh-TW" sz="3600" kern="1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:</a:t>
            </a:r>
            <a:r>
              <a:rPr lang="zh-TW" altLang="en-US" sz="3600" kern="1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</a:t>
            </a:r>
            <a:r>
              <a:rPr lang="en-US" altLang="zh-TW" sz="3600" kern="1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3</a:t>
            </a:r>
            <a:r>
              <a:rPr lang="zh-TW" altLang="en-US" sz="3600" kern="1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分鐘</a:t>
            </a:r>
            <a:endParaRPr lang="en-US" altLang="zh-TW" sz="3600" kern="100" dirty="0">
              <a:solidFill>
                <a:schemeClr val="bg1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"/>
            </a:pPr>
            <a:r>
              <a:rPr lang="zh-TW" altLang="en-US" sz="3600" kern="1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角色</a:t>
            </a:r>
            <a:r>
              <a:rPr lang="en-US" altLang="zh-TW" sz="3600" kern="1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:</a:t>
            </a:r>
            <a:r>
              <a:rPr lang="zh-TW" altLang="en-US" sz="3600" kern="1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</a:t>
            </a:r>
            <a:r>
              <a:rPr lang="zh-TW" altLang="zh-TW" sz="3600" kern="1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加害者、被害者、旁觀者</a:t>
            </a:r>
            <a:endParaRPr lang="zh-TW" altLang="zh-TW" sz="3600" kern="100" dirty="0">
              <a:solidFill>
                <a:schemeClr val="bg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"/>
            </a:pPr>
            <a:r>
              <a:rPr lang="zh-TW" altLang="zh-TW" sz="3600" kern="1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劇情內容必須涵蓋</a:t>
            </a:r>
            <a:r>
              <a:rPr lang="en-US" altLang="zh-TW" sz="3600" kern="1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:</a:t>
            </a:r>
            <a:r>
              <a:rPr lang="zh-TW" altLang="zh-TW" sz="3600" kern="1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數位、性別、負面感受、防治方法、旁觀者的正確表現</a:t>
            </a:r>
            <a:endParaRPr lang="zh-TW" altLang="zh-TW" sz="3600" kern="100" dirty="0">
              <a:solidFill>
                <a:schemeClr val="bg1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"/>
            </a:pPr>
            <a:r>
              <a:rPr lang="zh-TW" altLang="zh-TW" sz="3600" kern="10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可製作服裝、道具、關鍵卡牌</a:t>
            </a:r>
            <a:endParaRPr lang="zh-TW" altLang="zh-TW" sz="3600" kern="1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918470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304431F1-D56C-4BD4-A0AB-FDED7AC0A5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920876"/>
          </a:xfrm>
        </p:spPr>
        <p:txBody>
          <a:bodyPr/>
          <a:lstStyle/>
          <a:p>
            <a:r>
              <a:rPr lang="zh-TW" altLang="en-US" b="1" dirty="0">
                <a:solidFill>
                  <a:srgbClr val="FFFF00"/>
                </a:solidFill>
                <a:latin typeface="華康娃娃體(P)" panose="040B0500000000000000" pitchFamily="82" charset="-120"/>
                <a:ea typeface="華康娃娃體(P)" panose="040B0500000000000000" pitchFamily="82" charset="-120"/>
              </a:rPr>
              <a:t>數位女力聯盟</a:t>
            </a:r>
            <a:r>
              <a:rPr lang="en-US" altLang="zh-TW" b="1" dirty="0">
                <a:solidFill>
                  <a:srgbClr val="FFFF00"/>
                </a:solidFill>
                <a:latin typeface="華康娃娃體(P)" panose="040B0500000000000000" pitchFamily="82" charset="-120"/>
                <a:ea typeface="華康娃娃體(P)" panose="040B0500000000000000" pitchFamily="82" charset="-120"/>
              </a:rPr>
              <a:t>—</a:t>
            </a:r>
            <a:br>
              <a:rPr lang="en-US" altLang="zh-TW" b="1" dirty="0">
                <a:solidFill>
                  <a:srgbClr val="FFFF00"/>
                </a:solidFill>
                <a:latin typeface="華康娃娃體(P)" panose="040B0500000000000000" pitchFamily="82" charset="-120"/>
                <a:ea typeface="華康娃娃體(P)" panose="040B0500000000000000" pitchFamily="82" charset="-120"/>
              </a:rPr>
            </a:br>
            <a:r>
              <a:rPr lang="zh-TW" altLang="en-US" b="1" dirty="0">
                <a:latin typeface="華康娃娃體(P)" panose="040B0500000000000000" pitchFamily="82" charset="-120"/>
                <a:ea typeface="華康娃娃體(P)" panose="040B0500000000000000" pitchFamily="82" charset="-120"/>
              </a:rPr>
              <a:t>                       </a:t>
            </a:r>
            <a:r>
              <a:rPr lang="zh-TW" altLang="en-US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華康娃娃體(P)" panose="040B0500000000000000" pitchFamily="82" charset="-120"/>
                <a:ea typeface="華康娃娃體(P)" panose="040B0500000000000000" pitchFamily="82" charset="-120"/>
              </a:rPr>
              <a:t>宣導、才能被知道</a:t>
            </a:r>
          </a:p>
        </p:txBody>
      </p:sp>
      <p:pic>
        <p:nvPicPr>
          <p:cNvPr id="4" name="圖片 3">
            <a:hlinkClick r:id="rId3"/>
            <a:extLst>
              <a:ext uri="{FF2B5EF4-FFF2-40B4-BE49-F238E27FC236}">
                <a16:creationId xmlns:a16="http://schemas.microsoft.com/office/drawing/2014/main" xmlns="" id="{748E6D1B-291E-416F-A63E-FAB391D1EFF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667" b="12708"/>
          <a:stretch/>
        </p:blipFill>
        <p:spPr>
          <a:xfrm>
            <a:off x="2257424" y="2309802"/>
            <a:ext cx="7677151" cy="410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3704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6856</TotalTime>
  <Words>418</Words>
  <Application>Microsoft Office PowerPoint</Application>
  <PresentationFormat>寬螢幕</PresentationFormat>
  <Paragraphs>69</Paragraphs>
  <Slides>26</Slides>
  <Notes>5</Notes>
  <HiddenSlides>0</HiddenSlides>
  <MMClips>0</MMClips>
  <ScaleCrop>false</ScaleCrop>
  <HeadingPairs>
    <vt:vector size="6" baseType="variant">
      <vt:variant>
        <vt:lpstr>使用字型</vt:lpstr>
      </vt:variant>
      <vt:variant>
        <vt:i4>17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26</vt:i4>
      </vt:variant>
    </vt:vector>
  </HeadingPairs>
  <TitlesOfParts>
    <vt:vector size="44" baseType="lpstr">
      <vt:lpstr>Calibri</vt:lpstr>
      <vt:lpstr>標楷體</vt:lpstr>
      <vt:lpstr>華康流隸體(P)</vt:lpstr>
      <vt:lpstr>微軟正黑體</vt:lpstr>
      <vt:lpstr>Arial</vt:lpstr>
      <vt:lpstr>華康娃娃體(P)</vt:lpstr>
      <vt:lpstr>Times New Roman</vt:lpstr>
      <vt:lpstr>新細明體</vt:lpstr>
      <vt:lpstr>華康少女文字W3</vt:lpstr>
      <vt:lpstr>華康隸書體W3</vt:lpstr>
      <vt:lpstr>華康流隸體</vt:lpstr>
      <vt:lpstr>華康少女文字W7(P)</vt:lpstr>
      <vt:lpstr>Wingdings</vt:lpstr>
      <vt:lpstr>華康細圓體</vt:lpstr>
      <vt:lpstr>華康行書體</vt:lpstr>
      <vt:lpstr>Arial Black</vt:lpstr>
      <vt:lpstr>華康墨字體</vt:lpstr>
      <vt:lpstr>Office 佈景主題</vt:lpstr>
      <vt:lpstr>數位性別暴力防治宣導</vt:lpstr>
      <vt:lpstr>PowerPoint 簡報</vt:lpstr>
      <vt:lpstr>PowerPoint 簡報</vt:lpstr>
      <vt:lpstr>PowerPoint 簡報</vt:lpstr>
      <vt:lpstr>PowerPoint 簡報</vt:lpstr>
      <vt:lpstr>分享快樂?                         分享痛苦? </vt:lpstr>
      <vt:lpstr>桌遊時間~~</vt:lpstr>
      <vt:lpstr>如何讓安迪的惡夢不再發生…….</vt:lpstr>
      <vt:lpstr>PowerPoint 簡報</vt:lpstr>
      <vt:lpstr>PowerPoint 簡報</vt:lpstr>
      <vt:lpstr>    透過網路或數位方式，針對性別而施加他人之暴力，包括身體、心理或性的傷害痛苦、施加威脅、壓制和剝奪行動自由等，對受害者的生理及心理上產生了一定的負面影響。 </vt:lpstr>
      <vt:lpstr>PowerPoint 簡報</vt:lpstr>
      <vt:lpstr>PowerPoint 簡報</vt:lpstr>
      <vt:lpstr>PowerPoint 簡報</vt:lpstr>
      <vt:lpstr>數位性別暴力防治</vt:lpstr>
      <vt:lpstr>OX分辨中: 案例一</vt:lpstr>
      <vt:lpstr>PowerPoint 簡報</vt:lpstr>
      <vt:lpstr>PowerPoint 簡報</vt:lpstr>
      <vt:lpstr>數位性別暴力，若是消極處理…</vt:lpstr>
      <vt:lpstr>後來的青春…</vt:lpstr>
      <vt:lpstr>PowerPoint 簡報</vt:lpstr>
      <vt:lpstr>PowerPoint 簡報</vt:lpstr>
      <vt:lpstr>PowerPoint 簡報</vt:lpstr>
      <vt:lpstr>PowerPoint 簡報</vt:lpstr>
      <vt:lpstr>戲劇表演時間</vt:lpstr>
      <vt:lpstr>數位女力聯盟—                        宣導、才能被知道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數位性暴力防治 「網」事不堪回「手」</dc:title>
  <dc:creator>iSlide</dc:creator>
  <cp:lastModifiedBy>蘇倩慧</cp:lastModifiedBy>
  <cp:revision>139</cp:revision>
  <cp:lastPrinted>2022-11-29T03:27:01Z</cp:lastPrinted>
  <dcterms:created xsi:type="dcterms:W3CDTF">2018-09-09T16:00:00Z</dcterms:created>
  <dcterms:modified xsi:type="dcterms:W3CDTF">2022-12-16T02:40:09Z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Slide.Theme">
    <vt:lpwstr>48706f29-9ca0-418e-876d-de7b156ca083</vt:lpwstr>
  </property>
</Properties>
</file>