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y="5143500" cx="9144000"/>
  <p:notesSz cx="6858000" cy="9144000"/>
  <p:embeddedFontLst>
    <p:embeddedFont>
      <p:font typeface="Hachi Maru Pop"/>
      <p:regular r:id="rId16"/>
    </p:embeddedFont>
    <p:embeddedFont>
      <p:font typeface="Aclonica"/>
      <p:regular r:id="rId1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6D893932-CCDC-4E90-8373-31F25136FEDC}">
  <a:tblStyle styleId="{6D893932-CCDC-4E90-8373-31F25136FED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font" Target="fonts/Aclonica-regular.fntdata"/><Relationship Id="rId16" Type="http://schemas.openxmlformats.org/officeDocument/2006/relationships/font" Target="fonts/HachiMaruPop-regular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284a52e857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284a52e857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22801437a6d_0_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22801437a6d_0_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228a702c86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228a702c86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2284dfe0124_0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2284dfe0124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2284dfe0124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2284dfe0124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2284dfe0124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2284dfe0124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2284dfe0124_0_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2284dfe0124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2284dfe0124_0_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2284dfe0124_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2284dfe0124_0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2284dfe0124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1.png"/><Relationship Id="rId6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1.png"/><Relationship Id="rId6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1.png"/><Relationship Id="rId6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1.png"/><Relationship Id="rId6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1.png"/><Relationship Id="rId6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1.png"/><Relationship Id="rId6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1.png"/><Relationship Id="rId6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1.png"/><Relationship Id="rId6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184400" y="152400"/>
            <a:ext cx="8811900" cy="490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>
                <a:solidFill>
                  <a:schemeClr val="dk1"/>
                </a:solidFill>
              </a:rPr>
              <a:t>SDGs Goal 2: Zero Hunger Targets (細項目標)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36363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2.1　2030年前，消除飢餓，確保所有的人全年都有安全、營養且足夠的糧食，特別是窮人和弱勢族群（包括嬰兒）。</a:t>
            </a:r>
            <a:endParaRPr sz="10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36363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2.2　2030年前，消除所有形式的營養不良。包括：2025年之前達成為五歲以下兒童發育遲緩、消瘦訂定的國際目標，並解決青少女、孕婦、哺乳婦女以</a:t>
            </a:r>
            <a:r>
              <a:rPr lang="zh-TW" sz="1000">
                <a:solidFill>
                  <a:schemeClr val="dk1"/>
                </a:solidFill>
              </a:rPr>
              <a:t>及</a:t>
            </a:r>
            <a:r>
              <a:rPr lang="zh-TW" sz="1000">
                <a:solidFill>
                  <a:schemeClr val="dk1"/>
                </a:solidFill>
              </a:rPr>
              <a:t>老年人的營養需求。</a:t>
            </a:r>
            <a:endParaRPr sz="10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36363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2.3　2030年前，使農村的生產力與小規模糧食生產者的收入皆翻倍成長，尤其是婦女、原住民、家庭農民、牧民與漁民，作法包括讓他們安全及公平地獲取土地、生產資源、知識、金融服務、非農業就業市場及增值機會。</a:t>
            </a:r>
            <a:endParaRPr sz="10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36363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2.4　2030年前，確保建立可永續發展的糧食生產系統，實施可增強生產力、具彈性的農作方式，協助維護生態系統，強化適應氣候變遷、極端氣候、乾旱、洪水與其他災害的能力，並逐步改善土地和土壤品質。</a:t>
            </a:r>
            <a:endParaRPr sz="10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36363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2.5　2020年前，維持種子、栽種植物、家畜以及與他們有關的野生品種之基因多樣性。包括透過國家、區域和國際層級的政策，妥善管理多樣化的種子和植物銀行，並促進基因資源與相關傳統知識利用，產生的好處依照國際協議公平地分享。</a:t>
            </a:r>
            <a:endParaRPr sz="10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36363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2.a　透過加強國際合作，提高在鄉村基礎建設、農業研究、推廣服務、科技發展、動植物基因銀行上的投資，以改善發展中國家的農業產能，尤其是最低度開發國家。</a:t>
            </a:r>
            <a:endParaRPr sz="10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36363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2.b　根據杜哈回合貿易談判（Doha Development Round）的共識，糾正並防止全球農業市場的貿易限制和扭曲，包括消除各種形式的農業出口補貼和具同等效力的出口措施。</a:t>
            </a:r>
            <a:endParaRPr sz="10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36363"/>
              </a:lnSpc>
              <a:spcBef>
                <a:spcPts val="1500"/>
              </a:spcBef>
              <a:spcAft>
                <a:spcPts val="150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2.c　採取措施，確保糧食商品市場及其衍生品正常運作，並促進及時獲得市場資訊（包括糧食儲備量），來抑制極端的糧食價格波動。</a:t>
            </a:r>
            <a:endParaRPr sz="1200">
              <a:solidFill>
                <a:schemeClr val="dk1"/>
              </a:solidFill>
              <a:latin typeface="Hachi Maru Pop"/>
              <a:ea typeface="Hachi Maru Pop"/>
              <a:cs typeface="Hachi Maru Pop"/>
              <a:sym typeface="Hachi Maru Pop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9" name="Google Shape;59;p14"/>
          <p:cNvGraphicFramePr/>
          <p:nvPr/>
        </p:nvGraphicFramePr>
        <p:xfrm>
          <a:off x="74625" y="5233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{6D893932-CCDC-4E90-8373-31F25136FEDC}</a:tableStyleId>
              </a:tblPr>
              <a:tblGrid>
                <a:gridCol w="1497025"/>
                <a:gridCol w="3356850"/>
                <a:gridCol w="4139250"/>
              </a:tblGrid>
              <a:tr h="316850">
                <a:tc row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Cause (飢餓成因)</a:t>
                      </a:r>
                      <a:endParaRPr sz="12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300"/>
                        <a:t>                                                       Action (</a:t>
                      </a:r>
                      <a:r>
                        <a:rPr lang="zh-TW" sz="1300"/>
                        <a:t>展開行動</a:t>
                      </a:r>
                      <a:r>
                        <a:rPr lang="zh-TW" sz="1300"/>
                        <a:t>)</a:t>
                      </a:r>
                      <a:endParaRPr sz="13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85300">
                <a:tc vMerge="1"/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As a country, we can…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As a person, we can… 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Poverty 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(貧窮)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War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Climate Change 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(氣候變遷)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Unequel Distribution (分配不均)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Gender Inequality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(性別不平等)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Food Waste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03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Lack of Infrastructure (缺乏基礎建設)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pic>
        <p:nvPicPr>
          <p:cNvPr id="60" name="Google Shape;6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22600" y="44875"/>
            <a:ext cx="42862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11825" y="44863"/>
            <a:ext cx="390525" cy="390525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4"/>
          <p:cNvSpPr txBox="1"/>
          <p:nvPr/>
        </p:nvSpPr>
        <p:spPr>
          <a:xfrm>
            <a:off x="2651225" y="-48025"/>
            <a:ext cx="3908100" cy="714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000"/>
              <a:t> </a:t>
            </a:r>
            <a:r>
              <a:rPr lang="zh-TW"/>
              <a:t>Let’s learn about SDGs goal 2: Zero Hunger! </a:t>
            </a:r>
            <a:endParaRPr>
              <a:latin typeface="Hachi Maru Pop"/>
              <a:ea typeface="Hachi Maru Pop"/>
              <a:cs typeface="Hachi Maru Pop"/>
              <a:sym typeface="Hachi Maru Pop"/>
            </a:endParaRPr>
          </a:p>
        </p:txBody>
      </p:sp>
      <p:sp>
        <p:nvSpPr>
          <p:cNvPr id="63" name="Google Shape;63;p14"/>
          <p:cNvSpPr txBox="1"/>
          <p:nvPr/>
        </p:nvSpPr>
        <p:spPr>
          <a:xfrm>
            <a:off x="62625" y="5625"/>
            <a:ext cx="10773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Group: </a:t>
            </a:r>
            <a:r>
              <a:rPr lang="zh-TW" sz="3000">
                <a:solidFill>
                  <a:schemeClr val="dk1"/>
                </a:solidFill>
                <a:latin typeface="Aclonica"/>
                <a:ea typeface="Aclonica"/>
                <a:cs typeface="Aclonica"/>
                <a:sym typeface="Aclonica"/>
              </a:rPr>
              <a:t>?</a:t>
            </a:r>
            <a:endParaRPr sz="3000">
              <a:solidFill>
                <a:schemeClr val="dk1"/>
              </a:solidFill>
              <a:latin typeface="Aclonica"/>
              <a:ea typeface="Aclonica"/>
              <a:cs typeface="Aclonica"/>
              <a:sym typeface="Aclonica"/>
            </a:endParaRPr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08175" y="935325"/>
            <a:ext cx="358650" cy="35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707663" y="935325"/>
            <a:ext cx="358650" cy="358650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14"/>
          <p:cNvSpPr/>
          <p:nvPr/>
        </p:nvSpPr>
        <p:spPr>
          <a:xfrm>
            <a:off x="1903175" y="1621775"/>
            <a:ext cx="6900900" cy="1827900"/>
          </a:xfrm>
          <a:prstGeom prst="roundRect">
            <a:avLst>
              <a:gd fmla="val 16667" name="adj"/>
            </a:avLst>
          </a:prstGeom>
          <a:solidFill>
            <a:srgbClr val="0F0E0E">
              <a:alpha val="7500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4000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700"/>
              <a:buAutoNum type="arabicPeriod"/>
            </a:pPr>
            <a:r>
              <a:rPr lang="zh-TW" sz="2700">
                <a:solidFill>
                  <a:schemeClr val="lt1"/>
                </a:solidFill>
              </a:rPr>
              <a:t>Type 1 thing you can do as a country.</a:t>
            </a:r>
            <a:endParaRPr sz="2700">
              <a:solidFill>
                <a:schemeClr val="lt1"/>
              </a:solidFill>
            </a:endParaRPr>
          </a:p>
          <a:p>
            <a:pPr indent="-40005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700"/>
              <a:buAutoNum type="arabicPeriod"/>
            </a:pPr>
            <a:r>
              <a:rPr lang="zh-TW" sz="2700">
                <a:solidFill>
                  <a:schemeClr val="lt1"/>
                </a:solidFill>
              </a:rPr>
              <a:t>Type 3 things you can do as a person.</a:t>
            </a:r>
            <a:endParaRPr sz="27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" name="Google Shape;71;p15"/>
          <p:cNvGraphicFramePr/>
          <p:nvPr/>
        </p:nvGraphicFramePr>
        <p:xfrm>
          <a:off x="74625" y="5233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{6D893932-CCDC-4E90-8373-31F25136FEDC}</a:tableStyleId>
              </a:tblPr>
              <a:tblGrid>
                <a:gridCol w="1497025"/>
                <a:gridCol w="3356850"/>
                <a:gridCol w="4139250"/>
              </a:tblGrid>
              <a:tr h="316850">
                <a:tc row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Cause (飢餓成因)</a:t>
                      </a:r>
                      <a:endParaRPr sz="12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300"/>
                        <a:t>                                                       Action (展開行動)</a:t>
                      </a:r>
                      <a:endParaRPr sz="13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85300">
                <a:tc vMerge="1"/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As a country, we can…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As a person, we can… 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Poverty 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(貧窮)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War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Climate Change 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(氣候變遷)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Unequel Distribution (分配不均)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Gender Inequality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(性別不平等)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Food Waste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03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Lack of Infrastructure (缺乏基礎建設)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pic>
        <p:nvPicPr>
          <p:cNvPr id="72" name="Google Shape;7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22600" y="44875"/>
            <a:ext cx="42862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11825" y="44863"/>
            <a:ext cx="390525" cy="390525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5"/>
          <p:cNvSpPr txBox="1"/>
          <p:nvPr/>
        </p:nvSpPr>
        <p:spPr>
          <a:xfrm>
            <a:off x="2651225" y="-48025"/>
            <a:ext cx="3908100" cy="714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000"/>
              <a:t> </a:t>
            </a:r>
            <a:r>
              <a:rPr lang="zh-TW"/>
              <a:t>Let’s learn about SDGs goal 2: Zero Hunger! </a:t>
            </a:r>
            <a:endParaRPr>
              <a:latin typeface="Hachi Maru Pop"/>
              <a:ea typeface="Hachi Maru Pop"/>
              <a:cs typeface="Hachi Maru Pop"/>
              <a:sym typeface="Hachi Maru Pop"/>
            </a:endParaRPr>
          </a:p>
        </p:txBody>
      </p:sp>
      <p:sp>
        <p:nvSpPr>
          <p:cNvPr id="75" name="Google Shape;75;p15"/>
          <p:cNvSpPr txBox="1"/>
          <p:nvPr/>
        </p:nvSpPr>
        <p:spPr>
          <a:xfrm>
            <a:off x="62625" y="5625"/>
            <a:ext cx="10773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Group: </a:t>
            </a:r>
            <a:r>
              <a:rPr lang="zh-TW" sz="3000">
                <a:solidFill>
                  <a:schemeClr val="dk1"/>
                </a:solidFill>
                <a:latin typeface="Aclonica"/>
                <a:ea typeface="Aclonica"/>
                <a:cs typeface="Aclonica"/>
                <a:sym typeface="Aclonica"/>
              </a:rPr>
              <a:t>1</a:t>
            </a:r>
            <a:endParaRPr sz="3000">
              <a:latin typeface="Aclonica"/>
              <a:ea typeface="Aclonica"/>
              <a:cs typeface="Aclonica"/>
              <a:sym typeface="Aclonica"/>
            </a:endParaRPr>
          </a:p>
        </p:txBody>
      </p:sp>
      <p:pic>
        <p:nvPicPr>
          <p:cNvPr id="76" name="Google Shape;76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08175" y="935325"/>
            <a:ext cx="358650" cy="35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707663" y="935325"/>
            <a:ext cx="358650" cy="358650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5"/>
          <p:cNvSpPr/>
          <p:nvPr/>
        </p:nvSpPr>
        <p:spPr>
          <a:xfrm>
            <a:off x="1571650" y="1302200"/>
            <a:ext cx="3358800" cy="545100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6AA84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3" name="Google Shape;83;p16"/>
          <p:cNvGraphicFramePr/>
          <p:nvPr/>
        </p:nvGraphicFramePr>
        <p:xfrm>
          <a:off x="74625" y="5233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{6D893932-CCDC-4E90-8373-31F25136FEDC}</a:tableStyleId>
              </a:tblPr>
              <a:tblGrid>
                <a:gridCol w="1497025"/>
                <a:gridCol w="3356850"/>
                <a:gridCol w="4139250"/>
              </a:tblGrid>
              <a:tr h="316850">
                <a:tc row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Cause (飢餓成因)</a:t>
                      </a:r>
                      <a:endParaRPr sz="12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300"/>
                        <a:t>                                                       Action (展開行動)</a:t>
                      </a:r>
                      <a:endParaRPr sz="13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85300">
                <a:tc vMerge="1"/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As a country, we can…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As a person, we can… 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Poverty 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(貧窮)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War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Climate Change 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(氣候變遷)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Unequel Distribution (分配不均)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Gender Inequality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(性別不平等)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Food Waste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03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Lack of Infrastructure (缺乏基礎建設)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pic>
        <p:nvPicPr>
          <p:cNvPr id="84" name="Google Shape;8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22600" y="44875"/>
            <a:ext cx="42862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11825" y="44863"/>
            <a:ext cx="390525" cy="390525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6"/>
          <p:cNvSpPr txBox="1"/>
          <p:nvPr/>
        </p:nvSpPr>
        <p:spPr>
          <a:xfrm>
            <a:off x="2651225" y="-48025"/>
            <a:ext cx="3908100" cy="714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000"/>
              <a:t> </a:t>
            </a:r>
            <a:r>
              <a:rPr lang="zh-TW"/>
              <a:t>Let’s learn about SDGs goal 2: Zero Hunger! </a:t>
            </a:r>
            <a:endParaRPr>
              <a:latin typeface="Hachi Maru Pop"/>
              <a:ea typeface="Hachi Maru Pop"/>
              <a:cs typeface="Hachi Maru Pop"/>
              <a:sym typeface="Hachi Maru Pop"/>
            </a:endParaRPr>
          </a:p>
        </p:txBody>
      </p:sp>
      <p:sp>
        <p:nvSpPr>
          <p:cNvPr id="87" name="Google Shape;87;p16"/>
          <p:cNvSpPr txBox="1"/>
          <p:nvPr/>
        </p:nvSpPr>
        <p:spPr>
          <a:xfrm>
            <a:off x="62625" y="5625"/>
            <a:ext cx="10773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Group: </a:t>
            </a:r>
            <a:r>
              <a:rPr lang="zh-TW" sz="3000">
                <a:solidFill>
                  <a:schemeClr val="dk1"/>
                </a:solidFill>
                <a:latin typeface="Aclonica"/>
                <a:ea typeface="Aclonica"/>
                <a:cs typeface="Aclonica"/>
                <a:sym typeface="Aclonica"/>
              </a:rPr>
              <a:t>2</a:t>
            </a:r>
            <a:endParaRPr sz="3000">
              <a:latin typeface="Aclonica"/>
              <a:ea typeface="Aclonica"/>
              <a:cs typeface="Aclonica"/>
              <a:sym typeface="Aclonica"/>
            </a:endParaRPr>
          </a:p>
        </p:txBody>
      </p:sp>
      <p:pic>
        <p:nvPicPr>
          <p:cNvPr id="88" name="Google Shape;88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08175" y="935325"/>
            <a:ext cx="358650" cy="35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707663" y="935325"/>
            <a:ext cx="358650" cy="35865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6"/>
          <p:cNvSpPr/>
          <p:nvPr/>
        </p:nvSpPr>
        <p:spPr>
          <a:xfrm>
            <a:off x="1571650" y="1835600"/>
            <a:ext cx="3358800" cy="570900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6AA84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5" name="Google Shape;95;p17"/>
          <p:cNvGraphicFramePr/>
          <p:nvPr/>
        </p:nvGraphicFramePr>
        <p:xfrm>
          <a:off x="74625" y="5233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{6D893932-CCDC-4E90-8373-31F25136FEDC}</a:tableStyleId>
              </a:tblPr>
              <a:tblGrid>
                <a:gridCol w="1497025"/>
                <a:gridCol w="3356850"/>
                <a:gridCol w="4139250"/>
              </a:tblGrid>
              <a:tr h="316850">
                <a:tc row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Cause (飢餓成因)</a:t>
                      </a:r>
                      <a:endParaRPr sz="12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300"/>
                        <a:t>                                                       Action (展開行動)</a:t>
                      </a:r>
                      <a:endParaRPr sz="13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85300">
                <a:tc vMerge="1"/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As a country, we can…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As a person, we can… 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Poverty 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(貧窮)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War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Climate Change 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(氣候變遷)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Unequel Distribution (分配不均)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Gender Inequality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(性別不平等)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Food Waste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03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Lack of Infrastructure (缺乏基礎建設)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pic>
        <p:nvPicPr>
          <p:cNvPr id="96" name="Google Shape;9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22600" y="44875"/>
            <a:ext cx="42862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11825" y="44863"/>
            <a:ext cx="390525" cy="390525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7"/>
          <p:cNvSpPr txBox="1"/>
          <p:nvPr/>
        </p:nvSpPr>
        <p:spPr>
          <a:xfrm>
            <a:off x="2651225" y="-48025"/>
            <a:ext cx="3908100" cy="714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000"/>
              <a:t> </a:t>
            </a:r>
            <a:r>
              <a:rPr lang="zh-TW"/>
              <a:t>Let’s learn about SDGs goal 2: Zero Hunger! </a:t>
            </a:r>
            <a:endParaRPr>
              <a:latin typeface="Hachi Maru Pop"/>
              <a:ea typeface="Hachi Maru Pop"/>
              <a:cs typeface="Hachi Maru Pop"/>
              <a:sym typeface="Hachi Maru Pop"/>
            </a:endParaRPr>
          </a:p>
        </p:txBody>
      </p:sp>
      <p:sp>
        <p:nvSpPr>
          <p:cNvPr id="99" name="Google Shape;99;p17"/>
          <p:cNvSpPr txBox="1"/>
          <p:nvPr/>
        </p:nvSpPr>
        <p:spPr>
          <a:xfrm>
            <a:off x="62625" y="5625"/>
            <a:ext cx="10773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Group: </a:t>
            </a:r>
            <a:r>
              <a:rPr lang="zh-TW" sz="3000">
                <a:solidFill>
                  <a:schemeClr val="dk1"/>
                </a:solidFill>
                <a:latin typeface="Aclonica"/>
                <a:ea typeface="Aclonica"/>
                <a:cs typeface="Aclonica"/>
                <a:sym typeface="Aclonica"/>
              </a:rPr>
              <a:t>3</a:t>
            </a:r>
            <a:endParaRPr sz="3000">
              <a:latin typeface="Aclonica"/>
              <a:ea typeface="Aclonica"/>
              <a:cs typeface="Aclonica"/>
              <a:sym typeface="Aclonica"/>
            </a:endParaRPr>
          </a:p>
        </p:txBody>
      </p:sp>
      <p:pic>
        <p:nvPicPr>
          <p:cNvPr id="100" name="Google Shape;100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08175" y="935325"/>
            <a:ext cx="358650" cy="35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707663" y="935325"/>
            <a:ext cx="358650" cy="358650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7"/>
          <p:cNvSpPr/>
          <p:nvPr/>
        </p:nvSpPr>
        <p:spPr>
          <a:xfrm>
            <a:off x="1571650" y="2406600"/>
            <a:ext cx="3358800" cy="558600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6AA84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7" name="Google Shape;107;p18"/>
          <p:cNvGraphicFramePr/>
          <p:nvPr/>
        </p:nvGraphicFramePr>
        <p:xfrm>
          <a:off x="74625" y="5233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{6D893932-CCDC-4E90-8373-31F25136FEDC}</a:tableStyleId>
              </a:tblPr>
              <a:tblGrid>
                <a:gridCol w="1497025"/>
                <a:gridCol w="3356850"/>
                <a:gridCol w="4139250"/>
              </a:tblGrid>
              <a:tr h="316850">
                <a:tc row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Cause (飢餓成因)</a:t>
                      </a:r>
                      <a:endParaRPr sz="12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300"/>
                        <a:t>                                                       Action (展開行動)</a:t>
                      </a:r>
                      <a:endParaRPr sz="13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85300">
                <a:tc vMerge="1"/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As a country, we can…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As a person, we can… 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Poverty 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(貧窮)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War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Climate Change 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(氣候變遷)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Unequel Distribution (分配不均)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Gender Inequality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(性別不平等)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Food Waste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03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Lack of Infrastructure (缺乏基礎建設)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pic>
        <p:nvPicPr>
          <p:cNvPr id="108" name="Google Shape;10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22600" y="44875"/>
            <a:ext cx="42862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11825" y="44863"/>
            <a:ext cx="390525" cy="390525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8"/>
          <p:cNvSpPr txBox="1"/>
          <p:nvPr/>
        </p:nvSpPr>
        <p:spPr>
          <a:xfrm>
            <a:off x="2651225" y="-48025"/>
            <a:ext cx="3908100" cy="714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000"/>
              <a:t> </a:t>
            </a:r>
            <a:r>
              <a:rPr lang="zh-TW"/>
              <a:t>Let’s learn about SDGs goal 2: Zero Hunger! </a:t>
            </a:r>
            <a:endParaRPr>
              <a:latin typeface="Hachi Maru Pop"/>
              <a:ea typeface="Hachi Maru Pop"/>
              <a:cs typeface="Hachi Maru Pop"/>
              <a:sym typeface="Hachi Maru Pop"/>
            </a:endParaRPr>
          </a:p>
        </p:txBody>
      </p:sp>
      <p:sp>
        <p:nvSpPr>
          <p:cNvPr id="111" name="Google Shape;111;p18"/>
          <p:cNvSpPr txBox="1"/>
          <p:nvPr/>
        </p:nvSpPr>
        <p:spPr>
          <a:xfrm>
            <a:off x="62625" y="5625"/>
            <a:ext cx="10773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Group: </a:t>
            </a:r>
            <a:r>
              <a:rPr lang="zh-TW" sz="3000">
                <a:solidFill>
                  <a:schemeClr val="dk1"/>
                </a:solidFill>
                <a:latin typeface="Aclonica"/>
                <a:ea typeface="Aclonica"/>
                <a:cs typeface="Aclonica"/>
                <a:sym typeface="Aclonica"/>
              </a:rPr>
              <a:t>4</a:t>
            </a:r>
            <a:endParaRPr sz="3000">
              <a:latin typeface="Aclonica"/>
              <a:ea typeface="Aclonica"/>
              <a:cs typeface="Aclonica"/>
              <a:sym typeface="Aclonica"/>
            </a:endParaRPr>
          </a:p>
        </p:txBody>
      </p:sp>
      <p:pic>
        <p:nvPicPr>
          <p:cNvPr id="112" name="Google Shape;112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08175" y="935325"/>
            <a:ext cx="358650" cy="35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707663" y="935325"/>
            <a:ext cx="358650" cy="358650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18"/>
          <p:cNvSpPr/>
          <p:nvPr/>
        </p:nvSpPr>
        <p:spPr>
          <a:xfrm>
            <a:off x="1571650" y="2978600"/>
            <a:ext cx="3358800" cy="545100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6AA84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9" name="Google Shape;119;p19"/>
          <p:cNvGraphicFramePr/>
          <p:nvPr/>
        </p:nvGraphicFramePr>
        <p:xfrm>
          <a:off x="74625" y="5233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{6D893932-CCDC-4E90-8373-31F25136FEDC}</a:tableStyleId>
              </a:tblPr>
              <a:tblGrid>
                <a:gridCol w="1497025"/>
                <a:gridCol w="3356850"/>
                <a:gridCol w="4139250"/>
              </a:tblGrid>
              <a:tr h="316850">
                <a:tc row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Cause (飢餓成因)</a:t>
                      </a:r>
                      <a:endParaRPr sz="12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300"/>
                        <a:t>                                                       Action (展開行動)</a:t>
                      </a:r>
                      <a:endParaRPr sz="13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85300">
                <a:tc vMerge="1"/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As a country, we can…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As a person, we can… 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Poverty 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(貧窮)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War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Climate Change 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(氣候變遷)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Unequel Distribution (分配不均)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Gender Inequality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(性別不平等)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Food Waste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03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Lack of Infrastructure (缺乏基礎建設)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pic>
        <p:nvPicPr>
          <p:cNvPr id="120" name="Google Shape;12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22600" y="44875"/>
            <a:ext cx="42862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11825" y="44863"/>
            <a:ext cx="390525" cy="390525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9"/>
          <p:cNvSpPr txBox="1"/>
          <p:nvPr/>
        </p:nvSpPr>
        <p:spPr>
          <a:xfrm>
            <a:off x="2651225" y="-48025"/>
            <a:ext cx="3908100" cy="714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000"/>
              <a:t> </a:t>
            </a:r>
            <a:r>
              <a:rPr lang="zh-TW"/>
              <a:t>Let’s learn about SDGs goal 2: Zero Hunger! </a:t>
            </a:r>
            <a:endParaRPr>
              <a:latin typeface="Hachi Maru Pop"/>
              <a:ea typeface="Hachi Maru Pop"/>
              <a:cs typeface="Hachi Maru Pop"/>
              <a:sym typeface="Hachi Maru Pop"/>
            </a:endParaRPr>
          </a:p>
        </p:txBody>
      </p:sp>
      <p:sp>
        <p:nvSpPr>
          <p:cNvPr id="123" name="Google Shape;123;p19"/>
          <p:cNvSpPr txBox="1"/>
          <p:nvPr/>
        </p:nvSpPr>
        <p:spPr>
          <a:xfrm>
            <a:off x="62625" y="5625"/>
            <a:ext cx="10773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Group: </a:t>
            </a:r>
            <a:r>
              <a:rPr lang="zh-TW" sz="3000">
                <a:solidFill>
                  <a:schemeClr val="dk1"/>
                </a:solidFill>
                <a:latin typeface="Aclonica"/>
                <a:ea typeface="Aclonica"/>
                <a:cs typeface="Aclonica"/>
                <a:sym typeface="Aclonica"/>
              </a:rPr>
              <a:t>5</a:t>
            </a:r>
            <a:endParaRPr sz="3000">
              <a:latin typeface="Aclonica"/>
              <a:ea typeface="Aclonica"/>
              <a:cs typeface="Aclonica"/>
              <a:sym typeface="Aclonica"/>
            </a:endParaRPr>
          </a:p>
        </p:txBody>
      </p:sp>
      <p:pic>
        <p:nvPicPr>
          <p:cNvPr id="124" name="Google Shape;124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08175" y="935325"/>
            <a:ext cx="358650" cy="35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707663" y="935325"/>
            <a:ext cx="358650" cy="358650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19"/>
          <p:cNvSpPr/>
          <p:nvPr/>
        </p:nvSpPr>
        <p:spPr>
          <a:xfrm>
            <a:off x="1571650" y="3512000"/>
            <a:ext cx="3358800" cy="570900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6AA84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1" name="Google Shape;131;p20"/>
          <p:cNvGraphicFramePr/>
          <p:nvPr/>
        </p:nvGraphicFramePr>
        <p:xfrm>
          <a:off x="74625" y="5233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{6D893932-CCDC-4E90-8373-31F25136FEDC}</a:tableStyleId>
              </a:tblPr>
              <a:tblGrid>
                <a:gridCol w="1497025"/>
                <a:gridCol w="3356850"/>
                <a:gridCol w="4139250"/>
              </a:tblGrid>
              <a:tr h="316850">
                <a:tc row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Cause (飢餓成因)</a:t>
                      </a:r>
                      <a:endParaRPr sz="12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300"/>
                        <a:t>                                                       Action (展開行動)</a:t>
                      </a:r>
                      <a:endParaRPr sz="13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85300">
                <a:tc vMerge="1"/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As a country, we can…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As a person, we can… 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Poverty 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(貧窮)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War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Climate Change 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(氣候變遷)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Unequel Distribution (分配不均)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Gender Inequality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(性別不平等)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Food Waste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03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Lack of Infrastructure (缺乏基礎建設)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pic>
        <p:nvPicPr>
          <p:cNvPr id="132" name="Google Shape;13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22600" y="44875"/>
            <a:ext cx="42862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11825" y="44863"/>
            <a:ext cx="390525" cy="390525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20"/>
          <p:cNvSpPr txBox="1"/>
          <p:nvPr/>
        </p:nvSpPr>
        <p:spPr>
          <a:xfrm>
            <a:off x="2651225" y="-48025"/>
            <a:ext cx="3908100" cy="714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000"/>
              <a:t> </a:t>
            </a:r>
            <a:r>
              <a:rPr lang="zh-TW"/>
              <a:t>Let’s learn about SDGs goal 2: Zero Hunger! </a:t>
            </a:r>
            <a:endParaRPr>
              <a:latin typeface="Hachi Maru Pop"/>
              <a:ea typeface="Hachi Maru Pop"/>
              <a:cs typeface="Hachi Maru Pop"/>
              <a:sym typeface="Hachi Maru Pop"/>
            </a:endParaRPr>
          </a:p>
        </p:txBody>
      </p:sp>
      <p:sp>
        <p:nvSpPr>
          <p:cNvPr id="135" name="Google Shape;135;p20"/>
          <p:cNvSpPr txBox="1"/>
          <p:nvPr/>
        </p:nvSpPr>
        <p:spPr>
          <a:xfrm>
            <a:off x="62625" y="5625"/>
            <a:ext cx="10773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Group: </a:t>
            </a:r>
            <a:r>
              <a:rPr lang="zh-TW" sz="3000">
                <a:solidFill>
                  <a:schemeClr val="dk1"/>
                </a:solidFill>
                <a:latin typeface="Aclonica"/>
                <a:ea typeface="Aclonica"/>
                <a:cs typeface="Aclonica"/>
                <a:sym typeface="Aclonica"/>
              </a:rPr>
              <a:t>6</a:t>
            </a:r>
            <a:endParaRPr sz="3000">
              <a:latin typeface="Aclonica"/>
              <a:ea typeface="Aclonica"/>
              <a:cs typeface="Aclonica"/>
              <a:sym typeface="Aclonica"/>
            </a:endParaRPr>
          </a:p>
        </p:txBody>
      </p:sp>
      <p:pic>
        <p:nvPicPr>
          <p:cNvPr id="136" name="Google Shape;136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08175" y="935325"/>
            <a:ext cx="358650" cy="35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707663" y="935325"/>
            <a:ext cx="358650" cy="358650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20"/>
          <p:cNvSpPr/>
          <p:nvPr/>
        </p:nvSpPr>
        <p:spPr>
          <a:xfrm>
            <a:off x="1571650" y="4082025"/>
            <a:ext cx="3358800" cy="558600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6AA84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" name="Google Shape;143;p21"/>
          <p:cNvGraphicFramePr/>
          <p:nvPr/>
        </p:nvGraphicFramePr>
        <p:xfrm>
          <a:off x="74625" y="5233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{6D893932-CCDC-4E90-8373-31F25136FEDC}</a:tableStyleId>
              </a:tblPr>
              <a:tblGrid>
                <a:gridCol w="1497025"/>
                <a:gridCol w="3356850"/>
                <a:gridCol w="4139250"/>
              </a:tblGrid>
              <a:tr h="316850">
                <a:tc rowSpan="2"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Cause (飢餓成因)</a:t>
                      </a:r>
                      <a:endParaRPr sz="12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gridSpan="2"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300"/>
                        <a:t>                                                       Action (展開行動)</a:t>
                      </a:r>
                      <a:endParaRPr sz="13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hMerge="1"/>
              </a:tr>
              <a:tr h="385300">
                <a:tc vMerge="1"/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As a country, we can…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200"/>
                        <a:t>As a person, we can… 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Poverty 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(貧窮)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War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Climate Change 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(氣候變遷)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Unequel Distribution (分配不均)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Gender Inequality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(性別不平等)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584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Food Waste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  <a:tr h="503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>
                          <a:solidFill>
                            <a:srgbClr val="0B5394"/>
                          </a:solidFill>
                        </a:rPr>
                        <a:t>Lack of Infrastructure (缺乏基礎建設)</a:t>
                      </a:r>
                      <a:endParaRPr sz="1100">
                        <a:solidFill>
                          <a:srgbClr val="0B5394"/>
                        </a:solidFill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1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pic>
        <p:nvPicPr>
          <p:cNvPr id="144" name="Google Shape;14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22600" y="44875"/>
            <a:ext cx="42862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11825" y="44863"/>
            <a:ext cx="390525" cy="390525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21"/>
          <p:cNvSpPr txBox="1"/>
          <p:nvPr/>
        </p:nvSpPr>
        <p:spPr>
          <a:xfrm>
            <a:off x="2651225" y="-48025"/>
            <a:ext cx="3908100" cy="714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000"/>
              <a:t> </a:t>
            </a:r>
            <a:r>
              <a:rPr lang="zh-TW"/>
              <a:t>Let’s learn about SDGs goal 2: Zero Hunger! </a:t>
            </a:r>
            <a:endParaRPr>
              <a:latin typeface="Hachi Maru Pop"/>
              <a:ea typeface="Hachi Maru Pop"/>
              <a:cs typeface="Hachi Maru Pop"/>
              <a:sym typeface="Hachi Maru Pop"/>
            </a:endParaRPr>
          </a:p>
        </p:txBody>
      </p:sp>
      <p:sp>
        <p:nvSpPr>
          <p:cNvPr id="147" name="Google Shape;147;p21"/>
          <p:cNvSpPr txBox="1"/>
          <p:nvPr/>
        </p:nvSpPr>
        <p:spPr>
          <a:xfrm>
            <a:off x="62625" y="5625"/>
            <a:ext cx="10773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Group: </a:t>
            </a:r>
            <a:r>
              <a:rPr lang="zh-TW" sz="3000">
                <a:solidFill>
                  <a:schemeClr val="dk1"/>
                </a:solidFill>
                <a:latin typeface="Aclonica"/>
                <a:ea typeface="Aclonica"/>
                <a:cs typeface="Aclonica"/>
                <a:sym typeface="Aclonica"/>
              </a:rPr>
              <a:t>7</a:t>
            </a:r>
            <a:endParaRPr sz="3000">
              <a:latin typeface="Aclonica"/>
              <a:ea typeface="Aclonica"/>
              <a:cs typeface="Aclonica"/>
              <a:sym typeface="Aclonica"/>
            </a:endParaRPr>
          </a:p>
        </p:txBody>
      </p:sp>
      <p:pic>
        <p:nvPicPr>
          <p:cNvPr id="148" name="Google Shape;148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08175" y="935325"/>
            <a:ext cx="358650" cy="35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707663" y="935325"/>
            <a:ext cx="358650" cy="358650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21"/>
          <p:cNvSpPr/>
          <p:nvPr/>
        </p:nvSpPr>
        <p:spPr>
          <a:xfrm>
            <a:off x="1571650" y="4640500"/>
            <a:ext cx="3358800" cy="503100"/>
          </a:xfrm>
          <a:prstGeom prst="roundRect">
            <a:avLst>
              <a:gd fmla="val 16667" name="adj"/>
            </a:avLst>
          </a:prstGeom>
          <a:noFill/>
          <a:ln cap="flat" cmpd="sng" w="19050">
            <a:solidFill>
              <a:srgbClr val="6AA84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