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85" r:id="rId3"/>
    <p:sldId id="259" r:id="rId4"/>
    <p:sldId id="264" r:id="rId5"/>
    <p:sldId id="270" r:id="rId6"/>
    <p:sldId id="271" r:id="rId7"/>
    <p:sldId id="283" r:id="rId8"/>
    <p:sldId id="272" r:id="rId9"/>
    <p:sldId id="257" r:id="rId10"/>
    <p:sldId id="282" r:id="rId11"/>
    <p:sldId id="273" r:id="rId12"/>
    <p:sldId id="274" r:id="rId13"/>
    <p:sldId id="284" r:id="rId14"/>
    <p:sldId id="288" r:id="rId15"/>
    <p:sldId id="291" r:id="rId16"/>
    <p:sldId id="298" r:id="rId17"/>
    <p:sldId id="279" r:id="rId18"/>
    <p:sldId id="289" r:id="rId19"/>
    <p:sldId id="290" r:id="rId20"/>
    <p:sldId id="292" r:id="rId21"/>
    <p:sldId id="293" r:id="rId22"/>
    <p:sldId id="294" r:id="rId23"/>
    <p:sldId id="296" r:id="rId24"/>
    <p:sldId id="295" r:id="rId25"/>
    <p:sldId id="280" r:id="rId26"/>
    <p:sldId id="286" r:id="rId27"/>
    <p:sldId id="287" r:id="rId28"/>
    <p:sldId id="275" r:id="rId29"/>
    <p:sldId id="297" r:id="rId30"/>
  </p:sldIdLst>
  <p:sldSz cx="12192000" cy="6858000"/>
  <p:notesSz cx="9869488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6778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90426" y="0"/>
            <a:ext cx="4276778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329511-A5B8-43BE-AD78-E22C4CDBE094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1375"/>
            <a:ext cx="4040188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6949" y="3241586"/>
            <a:ext cx="7895590" cy="265220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397806"/>
            <a:ext cx="4276778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90426" y="6397806"/>
            <a:ext cx="4276778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C4283-2513-4AF0-B3E1-FF63E5F0DB5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9080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5079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7524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2296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6758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5417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9284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13172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927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645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1337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12550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0202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65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1335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2628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C4283-2513-4AF0-B3E1-FF63E5F0DB55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9816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761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097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383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137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8884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323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225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4342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937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9579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4747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0032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6545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2505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940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99470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4272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E43E660B-5122-4CF3-B222-3CA25A1A5C2D}" type="datetimeFigureOut">
              <a:rPr lang="zh-TW" altLang="en-US" smtClean="0"/>
              <a:t>2024/5/15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CD2D7962-C5FC-4078-A326-F1F316EFD4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66081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KOWE539XZ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3E31E9-2A16-A105-3F33-783D76CD53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8000" dirty="0"/>
              <a:t>戒嚴</a:t>
            </a:r>
            <a:r>
              <a:rPr lang="en-US" altLang="zh-TW" sz="8000" dirty="0"/>
              <a:t>?</a:t>
            </a:r>
            <a:r>
              <a:rPr lang="zh-TW" altLang="en-US" sz="8000" dirty="0"/>
              <a:t>解嚴</a:t>
            </a:r>
            <a:r>
              <a:rPr lang="en-US" altLang="zh-TW" sz="8000" dirty="0"/>
              <a:t>?</a:t>
            </a:r>
            <a:endParaRPr lang="zh-TW" altLang="en-US" sz="800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4786B1A-0A3D-106A-B75B-CAE48112D8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C8AFCF4-3E1C-D06C-86A8-C3EE7E650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8139" y="3163079"/>
            <a:ext cx="3523861" cy="369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40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E59B71B-A603-0507-F86E-32AC8C91F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6000" dirty="0"/>
              <a:t>上課規則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117DD8-C3D6-E368-9389-1D412BFCF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43" y="1732449"/>
            <a:ext cx="11644604" cy="4770988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請各組組員</a:t>
            </a:r>
            <a:r>
              <a:rPr lang="zh-TW" altLang="en-US" sz="3200" dirty="0">
                <a:solidFill>
                  <a:srgbClr val="FFFF00"/>
                </a:solidFill>
              </a:rPr>
              <a:t>認領</a:t>
            </a:r>
            <a:r>
              <a:rPr lang="en-US" altLang="zh-TW" sz="3200" dirty="0">
                <a:solidFill>
                  <a:srgbClr val="FFFF00"/>
                </a:solidFill>
              </a:rPr>
              <a:t>1~5</a:t>
            </a:r>
            <a:r>
              <a:rPr lang="zh-TW" altLang="en-US" sz="3200" dirty="0">
                <a:solidFill>
                  <a:srgbClr val="FFFF00"/>
                </a:solidFill>
              </a:rPr>
              <a:t>號</a:t>
            </a:r>
            <a:r>
              <a:rPr lang="zh-TW" altLang="en-US" sz="3200" dirty="0"/>
              <a:t>，若只有</a:t>
            </a:r>
            <a:r>
              <a:rPr lang="en-US" altLang="zh-TW" sz="3200" dirty="0"/>
              <a:t>4</a:t>
            </a:r>
            <a:r>
              <a:rPr lang="zh-TW" altLang="en-US" sz="3200" dirty="0"/>
              <a:t>位組員，則由組長兼任</a:t>
            </a:r>
            <a:r>
              <a:rPr lang="en-US" altLang="zh-TW" sz="3200" dirty="0"/>
              <a:t>5</a:t>
            </a:r>
            <a:r>
              <a:rPr lang="zh-TW" altLang="en-US" sz="3200" dirty="0"/>
              <a:t>號</a:t>
            </a:r>
            <a:endParaRPr lang="en-US" altLang="zh-TW" sz="3200" dirty="0"/>
          </a:p>
          <a:p>
            <a:r>
              <a:rPr lang="en-US" altLang="zh-TW" sz="3200" dirty="0"/>
              <a:t>2.</a:t>
            </a:r>
            <a:r>
              <a:rPr lang="zh-TW" altLang="en-US" sz="3200" dirty="0"/>
              <a:t>請先舉手，</a:t>
            </a:r>
            <a:r>
              <a:rPr lang="zh-TW" altLang="en-US" sz="3200" dirty="0">
                <a:solidFill>
                  <a:srgbClr val="FFFF00"/>
                </a:solidFill>
              </a:rPr>
              <a:t>等老師點到後再發言</a:t>
            </a:r>
            <a:endParaRPr lang="en-US" altLang="zh-TW" sz="3200" dirty="0">
              <a:solidFill>
                <a:srgbClr val="FFFF00"/>
              </a:solidFill>
            </a:endParaRPr>
          </a:p>
          <a:p>
            <a:r>
              <a:rPr lang="en-US" altLang="zh-TW" sz="3200" dirty="0"/>
              <a:t>3.</a:t>
            </a:r>
            <a:r>
              <a:rPr lang="zh-TW" altLang="en-US" sz="3200" dirty="0">
                <a:solidFill>
                  <a:srgbClr val="FFFF00"/>
                </a:solidFill>
              </a:rPr>
              <a:t>聽從老師指令，才能操作遙控器或平板</a:t>
            </a:r>
            <a:endParaRPr lang="en-US" altLang="zh-TW" sz="3200" dirty="0">
              <a:solidFill>
                <a:srgbClr val="FFFF00"/>
              </a:solidFill>
            </a:endParaRPr>
          </a:p>
          <a:p>
            <a:r>
              <a:rPr lang="en-US" altLang="zh-TW" sz="3200" dirty="0"/>
              <a:t>4.</a:t>
            </a:r>
            <a:r>
              <a:rPr lang="zh-TW" altLang="en-US" sz="3200" dirty="0"/>
              <a:t>操作平板時，</a:t>
            </a:r>
            <a:r>
              <a:rPr lang="zh-TW" altLang="en-US" sz="3200" dirty="0">
                <a:solidFill>
                  <a:srgbClr val="FFFF00"/>
                </a:solidFill>
              </a:rPr>
              <a:t>請務必不要離開網頁視窗</a:t>
            </a:r>
            <a:r>
              <a:rPr lang="en-US" altLang="zh-TW" sz="3200" dirty="0">
                <a:solidFill>
                  <a:srgbClr val="FFFF00"/>
                </a:solidFill>
              </a:rPr>
              <a:t>!!</a:t>
            </a:r>
          </a:p>
          <a:p>
            <a:r>
              <a:rPr lang="en-US" altLang="zh-TW" sz="3200" dirty="0"/>
              <a:t>5.</a:t>
            </a:r>
            <a:r>
              <a:rPr lang="zh-TW" altLang="en-US" sz="3200" dirty="0"/>
              <a:t>請帶著</a:t>
            </a:r>
            <a:r>
              <a:rPr lang="zh-TW" altLang="en-US" sz="3200" dirty="0">
                <a:solidFill>
                  <a:srgbClr val="FFFF00"/>
                </a:solidFill>
              </a:rPr>
              <a:t>愉快的心情</a:t>
            </a:r>
            <a:r>
              <a:rPr lang="zh-TW" altLang="en-US" sz="3200" dirty="0"/>
              <a:t>、保持</a:t>
            </a:r>
            <a:r>
              <a:rPr lang="zh-TW" altLang="en-US" sz="3200" dirty="0">
                <a:solidFill>
                  <a:srgbClr val="FFFF00"/>
                </a:solidFill>
              </a:rPr>
              <a:t>學習的熱誠</a:t>
            </a:r>
            <a:r>
              <a:rPr lang="zh-TW" altLang="en-US" sz="3200" dirty="0"/>
              <a:t>、還</a:t>
            </a:r>
            <a:r>
              <a:rPr lang="zh-TW" altLang="en-US" sz="3200" dirty="0">
                <a:solidFill>
                  <a:srgbClr val="FFFF00"/>
                </a:solidFill>
              </a:rPr>
              <a:t>高度的專注</a:t>
            </a:r>
            <a:r>
              <a:rPr lang="zh-TW" altLang="en-US" sz="3200" dirty="0"/>
              <a:t>來進行課堂喔</a:t>
            </a:r>
            <a:r>
              <a:rPr lang="en-US" altLang="zh-TW" sz="3200" dirty="0"/>
              <a:t>!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1487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35CD9F0-A167-22B0-2AC1-E195D8754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339555">
            <a:off x="829820" y="415042"/>
            <a:ext cx="10353762" cy="970450"/>
          </a:xfrm>
        </p:spPr>
        <p:txBody>
          <a:bodyPr>
            <a:noAutofit/>
          </a:bodyPr>
          <a:lstStyle/>
          <a:p>
            <a:r>
              <a:rPr lang="zh-TW" altLang="en-US" sz="7200" dirty="0">
                <a:solidFill>
                  <a:srgbClr val="FF0000"/>
                </a:solidFill>
              </a:rPr>
              <a:t>戒嚴</a:t>
            </a:r>
            <a:r>
              <a:rPr lang="zh-TW" altLang="en-US" sz="7200" dirty="0"/>
              <a:t>是什麼呢</a:t>
            </a:r>
            <a:r>
              <a:rPr lang="en-US" altLang="zh-TW" sz="7200" dirty="0"/>
              <a:t>?</a:t>
            </a:r>
            <a:endParaRPr lang="zh-TW" altLang="en-US" sz="7200" dirty="0"/>
          </a:p>
        </p:txBody>
      </p:sp>
      <p:pic>
        <p:nvPicPr>
          <p:cNvPr id="2050" name="Picture 2" descr="戒嚴是什麼東西？「我們的戒嚴記憶」徵集活動- 台灣民間真相與和解促進會">
            <a:extLst>
              <a:ext uri="{FF2B5EF4-FFF2-40B4-BE49-F238E27FC236}">
                <a16:creationId xmlns:a16="http://schemas.microsoft.com/office/drawing/2014/main" id="{EDCB3591-5089-596E-7161-A59B2C591A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12"/>
          <a:stretch/>
        </p:blipFill>
        <p:spPr bwMode="auto">
          <a:xfrm>
            <a:off x="1696314" y="1729276"/>
            <a:ext cx="8799372" cy="479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72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63A040-F8DE-9600-6DB9-EE667E218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dirty="0"/>
              <a:t>給我一個吻 </a:t>
            </a:r>
            <a:r>
              <a:rPr lang="zh-TW" altLang="en-US" dirty="0"/>
              <a:t>           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6EBFE70-BED2-B81B-56C6-E850D5561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603" y="1808650"/>
            <a:ext cx="11616613" cy="405875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給我一個吻呀　可以不可以　吻在我的臉上　留個愛標記</a:t>
            </a:r>
            <a:br>
              <a:rPr lang="zh-TW" altLang="en-US" sz="3200" dirty="0"/>
            </a:b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給我一個吻呀　可以不可以　吻在我的心上　讓我想念你</a:t>
            </a:r>
            <a:br>
              <a:rPr lang="zh-TW" altLang="en-US" sz="3200" dirty="0"/>
            </a:b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縱然瞪著你眼睛　你不答應　我也要向你請求　決不灰心</a:t>
            </a:r>
            <a:br>
              <a:rPr lang="zh-TW" altLang="en-US" sz="3200" dirty="0"/>
            </a:b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縱然閉著你嘴唇　你沒回音　我也要向你懇求　決不傷心</a:t>
            </a:r>
            <a:br>
              <a:rPr lang="zh-TW" altLang="en-US" sz="3200" dirty="0"/>
            </a:b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給我一個吻呀　可以不可以　飛吻也沒關係　我一樣心感激</a:t>
            </a:r>
            <a:br>
              <a:rPr lang="zh-TW" altLang="en-US" sz="3200" dirty="0"/>
            </a:br>
            <a:r>
              <a:rPr lang="zh-TW" altLang="en-US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給我一個吻呀　敷衍也可以　飛吻表示甜蜜　我一樣感謝你</a:t>
            </a:r>
            <a:endParaRPr lang="zh-TW" altLang="en-US" sz="3200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FF71BB6-2F91-0394-80CC-928495D6AFE1}"/>
              </a:ext>
            </a:extLst>
          </p:cNvPr>
          <p:cNvSpPr txBox="1"/>
          <p:nvPr/>
        </p:nvSpPr>
        <p:spPr>
          <a:xfrm>
            <a:off x="6195527" y="6096001"/>
            <a:ext cx="563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800" dirty="0">
                <a:hlinkClick r:id="rId3"/>
              </a:rPr>
              <a:t>https://</a:t>
            </a:r>
            <a:r>
              <a:rPr lang="en-US" altLang="zh-TW" sz="1800" dirty="0" err="1">
                <a:hlinkClick r:id="rId3"/>
              </a:rPr>
              <a:t>www.youtube.com</a:t>
            </a:r>
            <a:r>
              <a:rPr lang="en-US" altLang="zh-TW" sz="1800" dirty="0">
                <a:hlinkClick r:id="rId3"/>
              </a:rPr>
              <a:t>/</a:t>
            </a:r>
            <a:r>
              <a:rPr lang="en-US" altLang="zh-TW" sz="1800" dirty="0" err="1">
                <a:hlinkClick r:id="rId3"/>
              </a:rPr>
              <a:t>watch?v</a:t>
            </a:r>
            <a:r>
              <a:rPr lang="en-US" altLang="zh-TW" sz="1800" dirty="0">
                <a:hlinkClick r:id="rId3"/>
              </a:rPr>
              <a:t>=</a:t>
            </a:r>
            <a:r>
              <a:rPr lang="en-US" altLang="zh-TW" sz="1800" dirty="0" err="1">
                <a:hlinkClick r:id="rId3"/>
              </a:rPr>
              <a:t>AKOWE539XZs</a:t>
            </a:r>
            <a:endParaRPr lang="en-US" altLang="zh-TW" sz="1800" dirty="0"/>
          </a:p>
        </p:txBody>
      </p:sp>
      <p:pic>
        <p:nvPicPr>
          <p:cNvPr id="1026" name="Picture 2" descr="免費矢量| 吻痕">
            <a:extLst>
              <a:ext uri="{FF2B5EF4-FFF2-40B4-BE49-F238E27FC236}">
                <a16:creationId xmlns:a16="http://schemas.microsoft.com/office/drawing/2014/main" id="{8707C35C-E681-2793-6F8A-728EAC712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2810">
            <a:off x="8512047" y="197492"/>
            <a:ext cx="1667652" cy="145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460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370EC5-3F3F-01F3-FF50-60689F532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5D8BF45-D3C4-1E18-6516-EB5D6569D35E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21115021">
            <a:off x="913794" y="2215823"/>
            <a:ext cx="10353762" cy="3252780"/>
          </a:xfrm>
        </p:spPr>
        <p:txBody>
          <a:bodyPr>
            <a:noAutofit/>
          </a:bodyPr>
          <a:lstStyle/>
          <a:p>
            <a:pPr marL="36900" indent="0" algn="ctr">
              <a:buNone/>
            </a:pPr>
            <a:r>
              <a:rPr lang="zh-TW" altLang="en-US" sz="8000" dirty="0">
                <a:solidFill>
                  <a:schemeClr val="tx1"/>
                </a:solidFill>
              </a:rPr>
              <a:t>這到底是一個什麼樣的時代呢</a:t>
            </a:r>
            <a:r>
              <a:rPr lang="en-US" altLang="zh-TW" sz="8000" dirty="0">
                <a:solidFill>
                  <a:schemeClr val="tx1"/>
                </a:solidFill>
              </a:rPr>
              <a:t>?</a:t>
            </a:r>
            <a:endParaRPr lang="zh-TW" altLang="en-US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99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C55AE8-91CD-85CD-CF03-413FEC52C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877" y="348343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zh-TW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任務</a:t>
            </a:r>
            <a:r>
              <a:rPr lang="zh-TW" altLang="en-US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：</a:t>
            </a:r>
            <a:r>
              <a:rPr lang="zh-TW" altLang="zh-TW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擷取資訊</a:t>
            </a:r>
            <a:endParaRPr lang="zh-TW" altLang="en-US" sz="5400" b="1" dirty="0">
              <a:solidFill>
                <a:srgbClr val="FFFF00"/>
              </a:solidFill>
              <a:latin typeface="+mn-ea"/>
              <a:ea typeface="+mn-ea"/>
            </a:endParaRPr>
          </a:p>
        </p:txBody>
      </p:sp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7105110A-2EFD-6232-7CB0-D4D74BEA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5584"/>
          <a:stretch/>
        </p:blipFill>
        <p:spPr>
          <a:xfrm>
            <a:off x="466530" y="1318793"/>
            <a:ext cx="11094097" cy="5290455"/>
          </a:xfr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E88C35F-9AE2-27A9-BC3A-95ADB72563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626" y="1989043"/>
            <a:ext cx="9442327" cy="304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0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C55AE8-91CD-85CD-CF03-413FEC52C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877" y="348343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zh-TW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任務</a:t>
            </a:r>
            <a:r>
              <a:rPr lang="zh-TW" altLang="en-US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：</a:t>
            </a:r>
            <a:r>
              <a:rPr lang="zh-TW" altLang="zh-TW" sz="5400" b="1" kern="0" dirty="0">
                <a:solidFill>
                  <a:srgbClr val="FFFF00"/>
                </a:solidFill>
                <a:effectLst/>
                <a:latin typeface="+mn-ea"/>
                <a:ea typeface="+mn-ea"/>
                <a:cs typeface="新細明體" panose="02020500000000000000" pitchFamily="18" charset="-120"/>
              </a:rPr>
              <a:t>擷取資訊</a:t>
            </a:r>
            <a:endParaRPr lang="zh-TW" altLang="en-US" sz="5400" b="1" dirty="0">
              <a:solidFill>
                <a:srgbClr val="FFFF00"/>
              </a:solidFill>
              <a:latin typeface="+mn-ea"/>
              <a:ea typeface="+mn-ea"/>
            </a:endParaRPr>
          </a:p>
        </p:txBody>
      </p:sp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7105110A-2EFD-6232-7CB0-D4D74BEA46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6530" y="1318793"/>
            <a:ext cx="11094097" cy="5290456"/>
          </a:xfr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4EFF1BB2-73DE-BC99-C495-DB4A5170D92A}"/>
              </a:ext>
            </a:extLst>
          </p:cNvPr>
          <p:cNvSpPr txBox="1"/>
          <p:nvPr/>
        </p:nvSpPr>
        <p:spPr>
          <a:xfrm>
            <a:off x="1996749" y="2077977"/>
            <a:ext cx="2220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</a:rPr>
              <a:t>實施憲政</a:t>
            </a:r>
          </a:p>
        </p:txBody>
      </p:sp>
    </p:spTree>
    <p:extLst>
      <p:ext uri="{BB962C8B-B14F-4D97-AF65-F5344CB8AC3E}">
        <p14:creationId xmlns:p14="http://schemas.microsoft.com/office/powerpoint/2010/main" val="354217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ED65B4-6FD3-F91C-830C-CE3BB29E1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73698"/>
            <a:ext cx="10353762" cy="883298"/>
          </a:xfrm>
        </p:spPr>
        <p:txBody>
          <a:bodyPr/>
          <a:lstStyle/>
          <a:p>
            <a:r>
              <a:rPr lang="zh-TW" altLang="en-US" b="1" dirty="0">
                <a:solidFill>
                  <a:srgbClr val="FFFF00"/>
                </a:solidFill>
              </a:rPr>
              <a:t>法條面面觀</a:t>
            </a:r>
          </a:p>
        </p:txBody>
      </p:sp>
      <p:graphicFrame>
        <p:nvGraphicFramePr>
          <p:cNvPr id="8" name="內容版面配置區 7">
            <a:extLst>
              <a:ext uri="{FF2B5EF4-FFF2-40B4-BE49-F238E27FC236}">
                <a16:creationId xmlns:a16="http://schemas.microsoft.com/office/drawing/2014/main" id="{8A93A118-0660-C701-B10B-4323D46D7C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892193"/>
              </p:ext>
            </p:extLst>
          </p:nvPr>
        </p:nvGraphicFramePr>
        <p:xfrm>
          <a:off x="233266" y="1156995"/>
          <a:ext cx="11616612" cy="5527588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1412081">
                  <a:extLst>
                    <a:ext uri="{9D8B030D-6E8A-4147-A177-3AD203B41FA5}">
                      <a16:colId xmlns:a16="http://schemas.microsoft.com/office/drawing/2014/main" val="1429264349"/>
                    </a:ext>
                  </a:extLst>
                </a:gridCol>
                <a:gridCol w="2991921">
                  <a:extLst>
                    <a:ext uri="{9D8B030D-6E8A-4147-A177-3AD203B41FA5}">
                      <a16:colId xmlns:a16="http://schemas.microsoft.com/office/drawing/2014/main" val="1200405632"/>
                    </a:ext>
                  </a:extLst>
                </a:gridCol>
                <a:gridCol w="3465208">
                  <a:extLst>
                    <a:ext uri="{9D8B030D-6E8A-4147-A177-3AD203B41FA5}">
                      <a16:colId xmlns:a16="http://schemas.microsoft.com/office/drawing/2014/main" val="1224488688"/>
                    </a:ext>
                  </a:extLst>
                </a:gridCol>
                <a:gridCol w="3747402">
                  <a:extLst>
                    <a:ext uri="{9D8B030D-6E8A-4147-A177-3AD203B41FA5}">
                      <a16:colId xmlns:a16="http://schemas.microsoft.com/office/drawing/2014/main" val="4053181275"/>
                    </a:ext>
                  </a:extLst>
                </a:gridCol>
              </a:tblGrid>
              <a:tr h="395860"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>
                          <a:effectLst/>
                        </a:rPr>
                        <a:t>名稱</a:t>
                      </a:r>
                      <a:endParaRPr lang="zh-TW" sz="2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>
                          <a:effectLst/>
                        </a:rPr>
                        <a:t>憲法</a:t>
                      </a:r>
                      <a:endParaRPr lang="zh-TW" sz="2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>
                          <a:effectLst/>
                        </a:rPr>
                        <a:t>動員戡亂時期臨時條款</a:t>
                      </a:r>
                      <a:endParaRPr lang="zh-TW" sz="2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 dirty="0">
                          <a:effectLst/>
                        </a:rPr>
                        <a:t>戒嚴令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2512722"/>
                  </a:ext>
                </a:extLst>
              </a:tr>
              <a:tr h="5306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sz="2400" kern="100" dirty="0">
                          <a:effectLst/>
                        </a:rPr>
                        <a:t>頒布時間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sz="2400" kern="100" dirty="0">
                          <a:effectLst/>
                        </a:rPr>
                        <a:t>民國</a:t>
                      </a:r>
                      <a:r>
                        <a:rPr lang="en-US" sz="2400" kern="100" dirty="0">
                          <a:effectLst/>
                        </a:rPr>
                        <a:t>36</a:t>
                      </a:r>
                      <a:r>
                        <a:rPr lang="zh-TW" sz="2400" kern="100" dirty="0">
                          <a:effectLst/>
                        </a:rPr>
                        <a:t>年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民國</a:t>
                      </a:r>
                      <a:r>
                        <a:rPr lang="en-US" altLang="zh-TW" sz="2400" kern="100" dirty="0">
                          <a:solidFill>
                            <a:srgbClr val="FF0000"/>
                          </a:solidFill>
                          <a:effectLst/>
                        </a:rPr>
                        <a:t>37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年</a:t>
                      </a:r>
                      <a:r>
                        <a:rPr 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zh-TW" sz="2400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民國</a:t>
                      </a:r>
                      <a:r>
                        <a:rPr lang="en-US" altLang="zh-TW" sz="2400" kern="100" dirty="0">
                          <a:solidFill>
                            <a:srgbClr val="FF0000"/>
                          </a:solidFill>
                          <a:effectLst/>
                        </a:rPr>
                        <a:t>38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年</a:t>
                      </a:r>
                      <a:r>
                        <a:rPr 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zh-TW" sz="2400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827244"/>
                  </a:ext>
                </a:extLst>
              </a:tr>
              <a:tr h="5306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sz="2400" kern="100" dirty="0">
                          <a:effectLst/>
                        </a:rPr>
                        <a:t>背景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sz="2400" kern="100" dirty="0">
                          <a:effectLst/>
                        </a:rPr>
                        <a:t>國共內戰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TW" altLang="en-US" sz="2400" kern="100" dirty="0">
                          <a:effectLst/>
                        </a:rPr>
                        <a:t>國共內戰</a:t>
                      </a:r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TW" sz="2400" kern="100" dirty="0">
                          <a:effectLst/>
                        </a:rPr>
                        <a:t>1.</a:t>
                      </a:r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zh-TW" altLang="en-US" sz="2400" kern="100" dirty="0">
                          <a:effectLst/>
                        </a:rPr>
                        <a:t>國共內戰</a:t>
                      </a:r>
                      <a:endParaRPr lang="en-US" altLang="zh-TW" sz="2400" kern="100" dirty="0">
                        <a:effectLst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TW" sz="2400" kern="100" dirty="0">
                          <a:effectLst/>
                        </a:rPr>
                        <a:t>2.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防止共產思想</a:t>
                      </a:r>
                      <a:r>
                        <a:rPr lang="zh-TW" altLang="en-US" sz="2400" kern="100" dirty="0">
                          <a:effectLst/>
                        </a:rPr>
                        <a:t>的傳入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084471"/>
                  </a:ext>
                </a:extLst>
              </a:tr>
              <a:tr h="2771023"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 dirty="0">
                          <a:effectLst/>
                        </a:rPr>
                        <a:t>內容</a:t>
                      </a:r>
                    </a:p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400" kern="100" dirty="0">
                          <a:effectLst/>
                        </a:rPr>
                        <a:t>確立主權在民的理念，明定人民自由權利的保障，規定五權分立的中央政府體制及地方自治制度。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zh-TW" sz="2400" kern="100" dirty="0">
                          <a:effectLst/>
                        </a:rPr>
                        <a:t>總統在動員戡亂時期，得經行政院會議之決議，為緊急處分，不受憲法限制。</a:t>
                      </a:r>
                    </a:p>
                    <a:p>
                      <a:pPr marL="342900" lvl="0" indent="-342900">
                        <a:buFont typeface="+mj-lt"/>
                        <a:buAutoNum type="arabicPeriod"/>
                      </a:pPr>
                      <a:r>
                        <a:rPr lang="zh-TW" sz="2400" kern="100" dirty="0">
                          <a:effectLst/>
                        </a:rPr>
                        <a:t>動員戡亂時期，</a:t>
                      </a:r>
                      <a:r>
                        <a:rPr lang="zh-TW" sz="2400" kern="100" dirty="0">
                          <a:solidFill>
                            <a:srgbClr val="FF0000"/>
                          </a:solidFill>
                          <a:effectLst/>
                        </a:rPr>
                        <a:t>總統副總統得連選連任</a:t>
                      </a:r>
                      <a:r>
                        <a:rPr lang="zh-TW" sz="2400" kern="100" dirty="0">
                          <a:effectLst/>
                        </a:rPr>
                        <a:t>，不受憲法限制。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en-US" altLang="zh-TW" sz="2400" kern="100" dirty="0">
                          <a:effectLst/>
                        </a:rPr>
                        <a:t>1.</a:t>
                      </a:r>
                      <a:r>
                        <a:rPr lang="zh-TW" altLang="en-US" sz="2400" kern="100" dirty="0">
                          <a:effectLst/>
                        </a:rPr>
                        <a:t>限制人民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言論</a:t>
                      </a:r>
                      <a:r>
                        <a:rPr lang="zh-TW" altLang="en-US" sz="2400" kern="100" dirty="0">
                          <a:effectLst/>
                        </a:rPr>
                        <a:t>、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出版</a:t>
                      </a:r>
                      <a:r>
                        <a:rPr lang="zh-TW" altLang="en-US" sz="2400" kern="100" dirty="0">
                          <a:effectLst/>
                        </a:rPr>
                        <a:t>、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集會</a:t>
                      </a:r>
                      <a:r>
                        <a:rPr lang="zh-TW" altLang="en-US" sz="2400" kern="100" dirty="0">
                          <a:effectLst/>
                        </a:rPr>
                        <a:t>、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結社</a:t>
                      </a:r>
                      <a:r>
                        <a:rPr lang="zh-TW" altLang="en-US" sz="2400" kern="100" dirty="0">
                          <a:solidFill>
                            <a:schemeClr val="bg1"/>
                          </a:solidFill>
                          <a:effectLst/>
                        </a:rPr>
                        <a:t>、營業時間等權利。</a:t>
                      </a:r>
                      <a:endParaRPr lang="en-US" altLang="zh-TW" sz="2400" kern="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r>
                        <a:rPr lang="en-US" altLang="zh-TW" sz="2400" kern="1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2400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黨禁</a:t>
                      </a:r>
                      <a:r>
                        <a:rPr lang="zh-TW" altLang="en-US" sz="2400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報禁</a:t>
                      </a:r>
                      <a:r>
                        <a:rPr lang="zh-TW" altLang="en-US" sz="2400" kern="100" dirty="0"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。</a:t>
                      </a:r>
                      <a:endParaRPr lang="zh-TW" sz="2400" kern="100" dirty="0">
                        <a:solidFill>
                          <a:schemeClr val="bg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6113288"/>
                  </a:ext>
                </a:extLst>
              </a:tr>
              <a:tr h="791721">
                <a:tc>
                  <a:txBody>
                    <a:bodyPr/>
                    <a:lstStyle/>
                    <a:p>
                      <a:pPr algn="ctr"/>
                      <a:r>
                        <a:rPr lang="zh-TW" sz="2400" kern="100">
                          <a:effectLst/>
                        </a:rPr>
                        <a:t>影響</a:t>
                      </a:r>
                      <a:endParaRPr lang="zh-TW" sz="2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2400" kern="100">
                          <a:effectLst/>
                        </a:rPr>
                        <a:t>1.</a:t>
                      </a:r>
                      <a:r>
                        <a:rPr lang="zh-TW" sz="2400" kern="100">
                          <a:effectLst/>
                        </a:rPr>
                        <a:t>中華民國進入憲政</a:t>
                      </a:r>
                    </a:p>
                    <a:p>
                      <a:r>
                        <a:rPr lang="en-US" sz="2400" kern="100">
                          <a:effectLst/>
                        </a:rPr>
                        <a:t>2.</a:t>
                      </a:r>
                      <a:r>
                        <a:rPr lang="zh-TW" sz="2400" kern="100">
                          <a:effectLst/>
                        </a:rPr>
                        <a:t>選出中央民意代表</a:t>
                      </a:r>
                      <a:endParaRPr lang="zh-TW" sz="24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zh-TW" altLang="en-US" sz="2400" kern="100" dirty="0">
                          <a:effectLst/>
                        </a:rPr>
                        <a:t>總統得連選連任</a:t>
                      </a:r>
                      <a:endParaRPr lang="zh-TW" sz="24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kern="100" dirty="0">
                          <a:effectLst/>
                        </a:rPr>
                        <a:t>民眾畏懼參與政治</a:t>
                      </a:r>
                      <a:endParaRPr lang="en-US" altLang="zh-TW" sz="2400" kern="100" dirty="0">
                        <a:effectLst/>
                      </a:endParaRPr>
                    </a:p>
                    <a:p>
                      <a:pPr algn="ctr"/>
                      <a:r>
                        <a:rPr lang="zh-TW" altLang="en-US" sz="2400" kern="100" dirty="0">
                          <a:effectLst/>
                        </a:rPr>
                        <a:t>→</a:t>
                      </a:r>
                      <a:r>
                        <a:rPr lang="zh-TW" altLang="en-US" sz="2400" kern="100" dirty="0">
                          <a:solidFill>
                            <a:srgbClr val="FF0000"/>
                          </a:solidFill>
                          <a:effectLst/>
                        </a:rPr>
                        <a:t>白色恐怖</a:t>
                      </a:r>
                      <a:endParaRPr lang="zh-TW" sz="2400" kern="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1669824"/>
                  </a:ext>
                </a:extLst>
              </a:tr>
            </a:tbl>
          </a:graphicData>
        </a:graphic>
      </p:graphicFrame>
      <p:sp>
        <p:nvSpPr>
          <p:cNvPr id="4" name="矩形: 圓角 3">
            <a:extLst>
              <a:ext uri="{FF2B5EF4-FFF2-40B4-BE49-F238E27FC236}">
                <a16:creationId xmlns:a16="http://schemas.microsoft.com/office/drawing/2014/main" id="{6621476C-59C8-577C-8C97-2B67421B7585}"/>
              </a:ext>
            </a:extLst>
          </p:cNvPr>
          <p:cNvSpPr/>
          <p:nvPr/>
        </p:nvSpPr>
        <p:spPr>
          <a:xfrm>
            <a:off x="5561046" y="1604865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EE403378-6210-7CC9-DFB6-EE5268CC69D4}"/>
              </a:ext>
            </a:extLst>
          </p:cNvPr>
          <p:cNvSpPr/>
          <p:nvPr/>
        </p:nvSpPr>
        <p:spPr>
          <a:xfrm>
            <a:off x="9100459" y="1604865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90C42C72-38F5-B5A1-22FB-A23FD8EDFF0C}"/>
              </a:ext>
            </a:extLst>
          </p:cNvPr>
          <p:cNvSpPr/>
          <p:nvPr/>
        </p:nvSpPr>
        <p:spPr>
          <a:xfrm>
            <a:off x="5545496" y="2167812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11D85D2C-FD86-76E7-04E5-49AB1E65F686}"/>
              </a:ext>
            </a:extLst>
          </p:cNvPr>
          <p:cNvSpPr/>
          <p:nvPr/>
        </p:nvSpPr>
        <p:spPr>
          <a:xfrm>
            <a:off x="8456595" y="2705874"/>
            <a:ext cx="2768080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: 圓角 8">
            <a:extLst>
              <a:ext uri="{FF2B5EF4-FFF2-40B4-BE49-F238E27FC236}">
                <a16:creationId xmlns:a16="http://schemas.microsoft.com/office/drawing/2014/main" id="{9D3DF3B1-6030-8AB2-F1C3-F881F44B4747}"/>
              </a:ext>
            </a:extLst>
          </p:cNvPr>
          <p:cNvSpPr/>
          <p:nvPr/>
        </p:nvSpPr>
        <p:spPr>
          <a:xfrm>
            <a:off x="8521960" y="2167812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: 圓角 9">
            <a:extLst>
              <a:ext uri="{FF2B5EF4-FFF2-40B4-BE49-F238E27FC236}">
                <a16:creationId xmlns:a16="http://schemas.microsoft.com/office/drawing/2014/main" id="{6D6F3C51-7D98-72BF-E22F-3179ECD99A6A}"/>
              </a:ext>
            </a:extLst>
          </p:cNvPr>
          <p:cNvSpPr/>
          <p:nvPr/>
        </p:nvSpPr>
        <p:spPr>
          <a:xfrm>
            <a:off x="9700727" y="3094652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: 圓角 10">
            <a:extLst>
              <a:ext uri="{FF2B5EF4-FFF2-40B4-BE49-F238E27FC236}">
                <a16:creationId xmlns:a16="http://schemas.microsoft.com/office/drawing/2014/main" id="{62C8684C-7E3B-A38E-9039-34706DC3E6D6}"/>
              </a:ext>
            </a:extLst>
          </p:cNvPr>
          <p:cNvSpPr/>
          <p:nvPr/>
        </p:nvSpPr>
        <p:spPr>
          <a:xfrm>
            <a:off x="7993225" y="3483430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: 圓角 12">
            <a:extLst>
              <a:ext uri="{FF2B5EF4-FFF2-40B4-BE49-F238E27FC236}">
                <a16:creationId xmlns:a16="http://schemas.microsoft.com/office/drawing/2014/main" id="{BB8253C0-05A3-27EF-12F9-44AA8F1023FE}"/>
              </a:ext>
            </a:extLst>
          </p:cNvPr>
          <p:cNvSpPr/>
          <p:nvPr/>
        </p:nvSpPr>
        <p:spPr>
          <a:xfrm>
            <a:off x="9517173" y="6256931"/>
            <a:ext cx="1707502" cy="42920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813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E747E5C-66B2-A98F-83D8-5744778EB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8">
            <a:extLst>
              <a:ext uri="{FF2B5EF4-FFF2-40B4-BE49-F238E27FC236}">
                <a16:creationId xmlns:a16="http://schemas.microsoft.com/office/drawing/2014/main" id="{D97F929C-D127-A083-B075-9FE7EA9CBE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17" y="20269"/>
            <a:ext cx="10985241" cy="68377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2896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>
            <a:extLst>
              <a:ext uri="{FF2B5EF4-FFF2-40B4-BE49-F238E27FC236}">
                <a16:creationId xmlns:a16="http://schemas.microsoft.com/office/drawing/2014/main" id="{73C6E981-01F5-BCBD-553D-0632FBD8F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424" y="1013861"/>
            <a:ext cx="10353763" cy="2796106"/>
          </a:xfrm>
        </p:spPr>
        <p:txBody>
          <a:bodyPr>
            <a:normAutofit/>
          </a:bodyPr>
          <a:lstStyle/>
          <a:p>
            <a:r>
              <a:rPr lang="zh-TW" altLang="en-US" sz="6000" dirty="0"/>
              <a:t>生活在那個時代的你，</a:t>
            </a:r>
            <a:br>
              <a:rPr lang="en-US" altLang="zh-TW" sz="6000" dirty="0"/>
            </a:br>
            <a:r>
              <a:rPr lang="zh-TW" altLang="en-US" sz="6000" dirty="0"/>
              <a:t>哪些行為最好不要出現呢</a:t>
            </a:r>
            <a:r>
              <a:rPr lang="en-US" altLang="zh-TW" sz="6000" dirty="0"/>
              <a:t>?</a:t>
            </a:r>
            <a:endParaRPr lang="zh-TW" altLang="en-US" sz="6000" dirty="0"/>
          </a:p>
        </p:txBody>
      </p:sp>
      <p:pic>
        <p:nvPicPr>
          <p:cNvPr id="1026" name="Picture 2" descr="戒嚴70週年：台灣的噤聲年代｝系列活動｜戒嚴令下的禁歌日常｜財團法人二二八事件紀念基金會．二二八國家紀念館">
            <a:extLst>
              <a:ext uri="{FF2B5EF4-FFF2-40B4-BE49-F238E27FC236}">
                <a16:creationId xmlns:a16="http://schemas.microsoft.com/office/drawing/2014/main" id="{C99A2E82-6D59-0E58-F2BF-90DAC689B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099" y="4366727"/>
            <a:ext cx="4039902" cy="249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53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687C757-C771-0925-F54C-809DC7973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effectLst/>
              </a:rPr>
              <a:t>模擬人生：你是戒嚴時代的誰</a:t>
            </a:r>
            <a:r>
              <a:rPr lang="en-US" altLang="zh-TW" sz="4800" b="1" dirty="0">
                <a:solidFill>
                  <a:srgbClr val="FFFF00"/>
                </a:solidFill>
                <a:effectLst/>
              </a:rPr>
              <a:t>?</a:t>
            </a:r>
            <a:endParaRPr lang="zh-TW" altLang="en-US" sz="4800" b="1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C50825C5-B9D3-395C-D0A1-8EBC6AEB3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50470" y="1580050"/>
            <a:ext cx="4877106" cy="4877106"/>
          </a:xfr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93503A49-911C-8DAA-994D-8D274306CCD2}"/>
              </a:ext>
            </a:extLst>
          </p:cNvPr>
          <p:cNvSpPr txBox="1"/>
          <p:nvPr/>
        </p:nvSpPr>
        <p:spPr>
          <a:xfrm>
            <a:off x="6335486" y="2500804"/>
            <a:ext cx="52535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/>
              <a:t>1.</a:t>
            </a:r>
            <a:r>
              <a:rPr lang="zh-TW" altLang="en-US" sz="3600" dirty="0"/>
              <a:t>請掃描旁邊的</a:t>
            </a:r>
            <a:r>
              <a:rPr lang="en-US" altLang="zh-TW" sz="3600" dirty="0"/>
              <a:t>QR code</a:t>
            </a:r>
            <a:r>
              <a:rPr lang="zh-TW" altLang="en-US" sz="3600" dirty="0"/>
              <a:t>，進入體驗網站</a:t>
            </a:r>
            <a:br>
              <a:rPr lang="en-US" altLang="zh-TW" sz="3600" dirty="0"/>
            </a:br>
            <a:r>
              <a:rPr lang="en-US" altLang="zh-TW" sz="3600" dirty="0"/>
              <a:t>2.</a:t>
            </a:r>
            <a:r>
              <a:rPr lang="zh-TW" altLang="en-US" sz="3600" dirty="0"/>
              <a:t>體驗的過程中</a:t>
            </a:r>
            <a:r>
              <a:rPr lang="zh-TW" altLang="en-US" sz="3600" dirty="0">
                <a:solidFill>
                  <a:srgbClr val="FF0000"/>
                </a:solidFill>
              </a:rPr>
              <a:t>只要被判刑就請在學習單上畫一顆心</a:t>
            </a:r>
            <a:endParaRPr lang="en-US" altLang="zh-TW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89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5B0FB9-09C8-67BA-2B5B-C982351E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FDA7F75C-980A-201F-71B5-E4E1D9E5C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98511" y="96416"/>
            <a:ext cx="7903750" cy="6528319"/>
          </a:xfrm>
        </p:spPr>
      </p:pic>
      <p:sp>
        <p:nvSpPr>
          <p:cNvPr id="6" name="箭號: 向右 5">
            <a:extLst>
              <a:ext uri="{FF2B5EF4-FFF2-40B4-BE49-F238E27FC236}">
                <a16:creationId xmlns:a16="http://schemas.microsoft.com/office/drawing/2014/main" id="{ED0C0194-7E75-8E49-B36B-A757FCD5F29A}"/>
              </a:ext>
            </a:extLst>
          </p:cNvPr>
          <p:cNvSpPr/>
          <p:nvPr/>
        </p:nvSpPr>
        <p:spPr>
          <a:xfrm rot="2763418">
            <a:off x="2108718" y="5299788"/>
            <a:ext cx="1082352" cy="79310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8319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9088A337-3443-89F7-DA8C-6C4BBEC0FBDD}"/>
              </a:ext>
            </a:extLst>
          </p:cNvPr>
          <p:cNvSpPr txBox="1"/>
          <p:nvPr/>
        </p:nvSpPr>
        <p:spPr>
          <a:xfrm>
            <a:off x="1038808" y="2002614"/>
            <a:ext cx="10114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dirty="0">
                <a:solidFill>
                  <a:schemeClr val="tx1">
                    <a:lumMod val="95000"/>
                  </a:schemeClr>
                </a:solidFill>
              </a:rPr>
              <a:t>體驗後的你，</a:t>
            </a:r>
            <a:r>
              <a:rPr lang="zh-TW" altLang="en-US" sz="5400" b="1" dirty="0">
                <a:solidFill>
                  <a:srgbClr val="FFFF00"/>
                </a:solidFill>
              </a:rPr>
              <a:t>發現</a:t>
            </a:r>
            <a:r>
              <a:rPr lang="zh-TW" altLang="en-US" sz="5400" dirty="0">
                <a:solidFill>
                  <a:schemeClr val="tx1">
                    <a:lumMod val="95000"/>
                  </a:schemeClr>
                </a:solidFill>
              </a:rPr>
              <a:t>了什麼</a:t>
            </a:r>
            <a:r>
              <a:rPr lang="en-US" altLang="zh-TW" sz="5400" dirty="0">
                <a:solidFill>
                  <a:schemeClr val="tx1">
                    <a:lumMod val="95000"/>
                  </a:schemeClr>
                </a:solidFill>
              </a:rPr>
              <a:t>?</a:t>
            </a:r>
            <a:endParaRPr lang="zh-TW" altLang="en-US" sz="5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D37C5620-E5E0-6829-5E90-A531B35D3ED6}"/>
              </a:ext>
            </a:extLst>
          </p:cNvPr>
          <p:cNvSpPr txBox="1"/>
          <p:nvPr/>
        </p:nvSpPr>
        <p:spPr>
          <a:xfrm>
            <a:off x="1038808" y="3932056"/>
            <a:ext cx="11849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/>
              <a:t>這樣的生活，你會有什麼樣的</a:t>
            </a:r>
            <a:r>
              <a:rPr lang="zh-TW" altLang="en-US" sz="5400" b="1" dirty="0">
                <a:solidFill>
                  <a:srgbClr val="FFFF00"/>
                </a:solidFill>
              </a:rPr>
              <a:t>感覺</a:t>
            </a:r>
            <a:r>
              <a:rPr lang="en-US" altLang="zh-TW" sz="5400" dirty="0">
                <a:solidFill>
                  <a:srgbClr val="FFFF00"/>
                </a:solidFill>
              </a:rPr>
              <a:t>?</a:t>
            </a:r>
            <a:endParaRPr lang="zh-TW" altLang="en-US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32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3EDC27-A7C3-AD90-90E9-0B901763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796412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世界人權宣言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9CCFC8A-FCBB-4B52-8EF0-A5273C7CCD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693" y="2084439"/>
            <a:ext cx="11828614" cy="3977149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任何人不得加以任意逮捕、拘禁或放逐。</a:t>
            </a:r>
            <a:endParaRPr lang="en-US" altLang="zh-TW" sz="4000" b="1" dirty="0"/>
          </a:p>
          <a:p>
            <a:r>
              <a:rPr lang="zh-TW" altLang="en-US" sz="4000" b="1" dirty="0"/>
              <a:t>人人有權享受主張和發表意見的自由；此項權利包括持有主張而不受干涉的自由，和通過任何媒介和不論國界尋求、接受和傳遞消息和思想的自由。</a:t>
            </a:r>
            <a:endParaRPr lang="en-US" altLang="zh-TW" sz="4000" b="1" dirty="0"/>
          </a:p>
          <a:p>
            <a:r>
              <a:rPr lang="zh-TW" altLang="en-US" sz="4000" b="1" dirty="0"/>
              <a:t>人人有權享有和平集會和結社的自由。</a:t>
            </a:r>
            <a:endParaRPr lang="en-US" altLang="zh-TW" sz="4000" b="1" dirty="0"/>
          </a:p>
          <a:p>
            <a:endParaRPr lang="zh-TW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9923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91E9D3-7C10-1216-9EED-B3EB33E24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538692">
            <a:off x="680889" y="746626"/>
            <a:ext cx="10353762" cy="970450"/>
          </a:xfrm>
        </p:spPr>
        <p:txBody>
          <a:bodyPr>
            <a:noAutofit/>
          </a:bodyPr>
          <a:lstStyle/>
          <a:p>
            <a:r>
              <a:rPr lang="zh-TW" altLang="en-US" sz="7200" b="1" dirty="0">
                <a:solidFill>
                  <a:srgbClr val="FFFF00"/>
                </a:solidFill>
              </a:rPr>
              <a:t>關於白色恐怖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0D03628-4032-BE4D-4CB1-716E65B7B8E1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736605">
            <a:off x="327126" y="2496410"/>
            <a:ext cx="11061290" cy="4058751"/>
          </a:xfrm>
        </p:spPr>
        <p:txBody>
          <a:bodyPr>
            <a:normAutofit/>
          </a:bodyPr>
          <a:lstStyle/>
          <a:p>
            <a:pPr marL="36900" indent="0" algn="ctr">
              <a:buNone/>
            </a:pP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這一個</a:t>
            </a:r>
            <a:r>
              <a:rPr lang="zh-TW" altLang="en-US" sz="8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有正義感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反而   </a:t>
            </a:r>
            <a:r>
              <a:rPr lang="zh-TW" altLang="en-US" sz="8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活不下去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的年代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5DCA0D7-F0AC-3E89-BF0E-CCA597EFA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9" y="4798143"/>
            <a:ext cx="3067005" cy="205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3EDC27-A7C3-AD90-90E9-0B901763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796412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世界人權宣言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9CCFC8A-FCBB-4B52-8EF0-A5273C7CCD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693" y="2084439"/>
            <a:ext cx="11828614" cy="3977149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任何人不得加以任意逮捕、拘禁或放逐。</a:t>
            </a:r>
            <a:endParaRPr lang="en-US" altLang="zh-TW" sz="4000" b="1" dirty="0"/>
          </a:p>
          <a:p>
            <a:r>
              <a:rPr lang="zh-TW" altLang="en-US" sz="4000" b="1" dirty="0"/>
              <a:t>人人有權享受主張和發表意見的自由；此項權利包括持有主張而不受干涉的自由，和通過任何媒介和不論國界尋求、接受和傳遞消息和思想的自由。</a:t>
            </a:r>
            <a:endParaRPr lang="en-US" altLang="zh-TW" sz="4000" b="1" dirty="0"/>
          </a:p>
          <a:p>
            <a:r>
              <a:rPr lang="zh-TW" altLang="en-US" sz="4000" b="1" dirty="0"/>
              <a:t>人人有權享有和平集會和結社的自由。</a:t>
            </a:r>
            <a:endParaRPr lang="en-US" altLang="zh-TW" sz="4000" b="1" dirty="0"/>
          </a:p>
          <a:p>
            <a:endParaRPr lang="zh-TW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7957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56CC0A-BC66-501C-4722-F9EAD3E2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282385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  <a:effectLst/>
              </a:rPr>
              <a:t>劇本試讀：黃溫恭一家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73FEF01-4B8B-EBE5-BE6F-29A7939DED63}"/>
              </a:ext>
            </a:extLst>
          </p:cNvPr>
          <p:cNvSpPr txBox="1"/>
          <p:nvPr/>
        </p:nvSpPr>
        <p:spPr>
          <a:xfrm>
            <a:off x="709521" y="1582340"/>
            <a:ext cx="107623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</a:t>
            </a:r>
            <a:r>
              <a:rPr lang="zh-TW" altLang="en-US" sz="3600" b="1" dirty="0"/>
              <a:t>請組員按照上面的指令進入角色試讀劇本：</a:t>
            </a:r>
            <a:endParaRPr lang="en-US" altLang="zh-TW" sz="3600" b="1" dirty="0"/>
          </a:p>
          <a:p>
            <a:pPr>
              <a:lnSpc>
                <a:spcPct val="150000"/>
              </a:lnSpc>
            </a:pPr>
            <a:r>
              <a:rPr lang="en-US" altLang="zh-TW" sz="3600" b="1" dirty="0"/>
              <a:t>1</a:t>
            </a:r>
            <a:r>
              <a:rPr lang="zh-TW" altLang="en-US" sz="3600" b="1" dirty="0"/>
              <a:t>號：旁白                           </a:t>
            </a:r>
            <a:r>
              <a:rPr lang="en-US" altLang="zh-TW" sz="3600" b="1" dirty="0"/>
              <a:t>2</a:t>
            </a:r>
            <a:r>
              <a:rPr lang="zh-TW" altLang="en-US" sz="3600" b="1" dirty="0"/>
              <a:t> 號：警察</a:t>
            </a:r>
            <a:endParaRPr lang="en-US" altLang="zh-TW" sz="3600" b="1" dirty="0"/>
          </a:p>
          <a:p>
            <a:pPr>
              <a:lnSpc>
                <a:spcPct val="150000"/>
              </a:lnSpc>
            </a:pPr>
            <a:r>
              <a:rPr lang="en-US" altLang="zh-TW" sz="3600" b="1" dirty="0"/>
              <a:t>3</a:t>
            </a:r>
            <a:r>
              <a:rPr lang="zh-TW" altLang="en-US" sz="3600" b="1" dirty="0"/>
              <a:t>號：黃楊清蓮                    </a:t>
            </a:r>
            <a:r>
              <a:rPr lang="en-US" altLang="zh-TW" sz="3600" b="1" dirty="0"/>
              <a:t>4</a:t>
            </a:r>
            <a:r>
              <a:rPr lang="zh-TW" altLang="en-US" sz="3600" b="1" dirty="0"/>
              <a:t>號：黃大一</a:t>
            </a:r>
            <a:endParaRPr lang="en-US" altLang="zh-TW" sz="3600" b="1" dirty="0"/>
          </a:p>
          <a:p>
            <a:pPr>
              <a:lnSpc>
                <a:spcPct val="150000"/>
              </a:lnSpc>
            </a:pPr>
            <a:r>
              <a:rPr lang="en-US" altLang="zh-TW" sz="3600" b="1" dirty="0"/>
              <a:t>5</a:t>
            </a:r>
            <a:r>
              <a:rPr lang="zh-TW" altLang="en-US" sz="3600" b="1" dirty="0"/>
              <a:t>號：黃春蘭</a:t>
            </a:r>
            <a:endParaRPr lang="en-US" altLang="zh-TW" sz="3600" b="1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502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6EFC5C-475A-2F36-6CDE-4E1821DDB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137" y="0"/>
            <a:ext cx="10353762" cy="698090"/>
          </a:xfrm>
        </p:spPr>
        <p:txBody>
          <a:bodyPr>
            <a:normAutofit fontScale="90000"/>
          </a:bodyPr>
          <a:lstStyle/>
          <a:p>
            <a:r>
              <a:rPr lang="zh-TW" altLang="en-US" sz="4800" b="1" dirty="0">
                <a:solidFill>
                  <a:srgbClr val="FFFF00"/>
                </a:solidFill>
              </a:rPr>
              <a:t>劇本試讀：黃溫恭一家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12A1506-838E-305F-6DB7-4B3B2BC29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155" y="698090"/>
            <a:ext cx="12083845" cy="607142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這是發生在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1950</a:t>
            </a: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年代的臺灣，故事在講述黃溫恭一家的生活。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旁白：黃溫恭因加入共產黨</a:t>
            </a:r>
            <a:r>
              <a:rPr lang="zh-TW" altLang="en-US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宣揚共產思想</a:t>
            </a: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被捕入獄後，警察三天兩頭就會上門做「戶口調查」。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警察：黃楊清蓮、黃玲蘭、黃春蘭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黃大一呢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?(</a:t>
            </a: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一一點名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黃楊清蓮：黃大一在隔壁街補習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警察：把他叫回來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!!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旁白：為了讓警察確認一家四口都沒有跑掉，在隔壁街補習的黃大一，硬生生被叫回家來點名。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黃大一：警察先生，我是黃大一。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旁白：不只在成長過程中，這一家人一直受到政府過度的關切，長大之後的求學路也依舊受到政府過度的干預。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黃春蘭：耶，我申請到美國密西根大學的研究所和全額獎學金了，可以去美國找大哥了</a:t>
            </a:r>
            <a:r>
              <a:rPr lang="en-US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!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黃大一：太好了，我們一起來。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旁白：黃春蘭開始進行申請護照的流程，但不知為何，申請卻一再被拖延，等了足足一年，護照</a:t>
            </a:r>
            <a:endParaRPr lang="en-US" altLang="zh-TW" sz="2900" b="1" kern="100" dirty="0">
              <a:effectLst/>
              <a:latin typeface="Aptos" panose="020B000402020202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900" indent="0">
              <a:lnSpc>
                <a:spcPct val="120000"/>
              </a:lnSpc>
              <a:buNone/>
            </a:pPr>
            <a:r>
              <a:rPr lang="zh-TW" altLang="en-US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</a:t>
            </a:r>
            <a:r>
              <a:rPr lang="zh-TW" altLang="zh-TW" sz="2900" b="1" kern="100" dirty="0"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都沒有消息，也錯失了前往美國就學的機會。</a:t>
            </a:r>
            <a:endParaRPr lang="zh-TW" altLang="zh-TW" sz="2900" b="1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127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501074EA-5C59-DA6D-AAD2-5386323B2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179" y="466796"/>
            <a:ext cx="10353675" cy="896221"/>
          </a:xfrm>
        </p:spPr>
        <p:txBody>
          <a:bodyPr>
            <a:no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劇本試讀：黃溫恭一家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96F6150-E629-634B-0D14-B31F0A76C3E4}"/>
              </a:ext>
            </a:extLst>
          </p:cNvPr>
          <p:cNvSpPr txBox="1"/>
          <p:nvPr/>
        </p:nvSpPr>
        <p:spPr>
          <a:xfrm>
            <a:off x="314631" y="3931348"/>
            <a:ext cx="112087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>
                <a:sym typeface="Wingdings 2" panose="05020102010507070707" pitchFamily="18" charset="2"/>
              </a:rPr>
              <a:t></a:t>
            </a:r>
            <a:r>
              <a:rPr lang="zh-TW" altLang="en-US" sz="4400" b="1" dirty="0">
                <a:sym typeface="Wingdings 2" panose="05020102010507070707" pitchFamily="18" charset="2"/>
              </a:rPr>
              <a:t>請問政府為什麼要對黃溫恭一家採取這</a:t>
            </a:r>
            <a:endParaRPr lang="en-US" altLang="zh-TW" sz="4400" b="1" dirty="0">
              <a:sym typeface="Wingdings 2" panose="05020102010507070707" pitchFamily="18" charset="2"/>
            </a:endParaRPr>
          </a:p>
          <a:p>
            <a:r>
              <a:rPr lang="zh-TW" altLang="en-US" sz="4400" b="1" dirty="0">
                <a:sym typeface="Wingdings 2" panose="05020102010507070707" pitchFamily="18" charset="2"/>
              </a:rPr>
              <a:t>    些行動</a:t>
            </a:r>
            <a:r>
              <a:rPr lang="en-US" altLang="zh-TW" sz="4400" b="1" dirty="0">
                <a:sym typeface="Wingdings 2" panose="05020102010507070707" pitchFamily="18" charset="2"/>
              </a:rPr>
              <a:t>?</a:t>
            </a:r>
            <a:endParaRPr lang="zh-TW" altLang="en-US" sz="4400" b="1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8ECAD69-B3DF-970F-E6B3-78A16A0A452A}"/>
              </a:ext>
            </a:extLst>
          </p:cNvPr>
          <p:cNvSpPr txBox="1"/>
          <p:nvPr/>
        </p:nvSpPr>
        <p:spPr>
          <a:xfrm>
            <a:off x="491613" y="2262462"/>
            <a:ext cx="112087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>
                <a:sym typeface="Wingdings 2" panose="05020102010507070707" pitchFamily="18" charset="2"/>
              </a:rPr>
              <a:t></a:t>
            </a:r>
            <a:r>
              <a:rPr lang="zh-TW" altLang="en-US" sz="4400" b="1" dirty="0">
                <a:sym typeface="Wingdings 2" panose="05020102010507070707" pitchFamily="18" charset="2"/>
              </a:rPr>
              <a:t>請問政府對黃溫恭一家採取哪些行動</a:t>
            </a:r>
            <a:r>
              <a:rPr lang="en-US" altLang="zh-TW" sz="4400" b="1" dirty="0">
                <a:sym typeface="Wingdings 2" panose="05020102010507070707" pitchFamily="18" charset="2"/>
              </a:rPr>
              <a:t>?</a:t>
            </a:r>
            <a:endParaRPr lang="zh-TW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08153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C6DCD63-7C21-1E1C-063C-6782A2601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424" y="117987"/>
            <a:ext cx="10353762" cy="845574"/>
          </a:xfrm>
        </p:spPr>
        <p:txBody>
          <a:bodyPr>
            <a:normAutofit fontScale="90000"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重點回想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B8FC1D3-CDE7-E23F-22BA-D818256EC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t="23943" r="8495" b="5571"/>
          <a:stretch/>
        </p:blipFill>
        <p:spPr>
          <a:xfrm>
            <a:off x="314632" y="963561"/>
            <a:ext cx="11552903" cy="5643716"/>
          </a:xfrm>
        </p:spPr>
      </p:pic>
    </p:spTree>
    <p:extLst>
      <p:ext uri="{BB962C8B-B14F-4D97-AF65-F5344CB8AC3E}">
        <p14:creationId xmlns:p14="http://schemas.microsoft.com/office/powerpoint/2010/main" val="4271298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853204A-FBF8-396E-8F0C-C99FCD4D9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09600"/>
            <a:ext cx="10353675" cy="969963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身分：黃溫恭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FBA92318-221D-CEC1-DFB1-5DA7744B8B26}"/>
              </a:ext>
            </a:extLst>
          </p:cNvPr>
          <p:cNvSpPr txBox="1"/>
          <p:nvPr/>
        </p:nvSpPr>
        <p:spPr>
          <a:xfrm>
            <a:off x="343931" y="2008611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1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請問你看到了那些當時國民政府的作為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C10B353B-395C-4AB1-CCF3-C123DABECD50}"/>
              </a:ext>
            </a:extLst>
          </p:cNvPr>
          <p:cNvSpPr txBox="1"/>
          <p:nvPr/>
        </p:nvSpPr>
        <p:spPr>
          <a:xfrm>
            <a:off x="353457" y="3763669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2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你對於這些作為有什麼樣的想法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5073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D0A0DA3-E1A6-6A8F-3DB2-DA6172A61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身分：黃溫恭的家人</a:t>
            </a:r>
            <a:endParaRPr lang="zh-TW" altLang="en-US" sz="5400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FE6AE48-9A5E-D195-A0AE-43E5262545F9}"/>
              </a:ext>
            </a:extLst>
          </p:cNvPr>
          <p:cNvSpPr txBox="1"/>
          <p:nvPr/>
        </p:nvSpPr>
        <p:spPr>
          <a:xfrm>
            <a:off x="343370" y="1851294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1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家人被捕入獄後，生活有那些改變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8EEB311-89CA-C1C0-2192-1943B8D29FDC}"/>
              </a:ext>
            </a:extLst>
          </p:cNvPr>
          <p:cNvSpPr txBox="1"/>
          <p:nvPr/>
        </p:nvSpPr>
        <p:spPr>
          <a:xfrm>
            <a:off x="343370" y="3806378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2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面對這些改變，你會有什麼樣的情緒和想法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0221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29BB5D-0383-43F2-444E-6B4D4A93D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身分：村里鄉民</a:t>
            </a:r>
            <a:endParaRPr lang="zh-TW" altLang="en-US" sz="5400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E882E03B-08ED-DE6E-CF31-5FE8C8373393}"/>
              </a:ext>
            </a:extLst>
          </p:cNvPr>
          <p:cNvSpPr txBox="1"/>
          <p:nvPr/>
        </p:nvSpPr>
        <p:spPr>
          <a:xfrm>
            <a:off x="343370" y="1851294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1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黃溫恭被捕入獄後，對你的生活產生什麼樣的影響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19FF0E7-951E-EBD2-D965-44F4C76EBBBE}"/>
              </a:ext>
            </a:extLst>
          </p:cNvPr>
          <p:cNvSpPr txBox="1"/>
          <p:nvPr/>
        </p:nvSpPr>
        <p:spPr>
          <a:xfrm>
            <a:off x="343370" y="4097965"/>
            <a:ext cx="11494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2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面對這些改變，你會有什麼樣的情緒和想法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5255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23FF161-E71A-7FBF-BCC5-5B21759F4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身分：警備總司令部司令</a:t>
            </a:r>
            <a:endParaRPr lang="zh-TW" altLang="en-US" sz="5400" dirty="0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598ACA7-90B0-43A0-B09D-BA6F72308349}"/>
              </a:ext>
            </a:extLst>
          </p:cNvPr>
          <p:cNvSpPr txBox="1"/>
          <p:nvPr/>
        </p:nvSpPr>
        <p:spPr>
          <a:xfrm>
            <a:off x="166361" y="2057771"/>
            <a:ext cx="118486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1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黃溫恭有哪些具體行為讓你覺得在挑戰你部門的權威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DAA7879-03CF-4050-A12E-8F688D947A63}"/>
              </a:ext>
            </a:extLst>
          </p:cNvPr>
          <p:cNvSpPr txBox="1"/>
          <p:nvPr/>
        </p:nvSpPr>
        <p:spPr>
          <a:xfrm>
            <a:off x="166361" y="3999642"/>
            <a:ext cx="118486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2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在控制臺灣社會穩定的前提下，你對於黃溫恭的行為有什麼想法或不滿意</a:t>
            </a:r>
            <a:r>
              <a:rPr lang="en-US" altLang="zh-TW" sz="3600" b="1" dirty="0"/>
              <a:t>?</a:t>
            </a:r>
            <a:endParaRPr lang="zh-TW" altLang="en-US" sz="3600" b="1" dirty="0">
              <a:solidFill>
                <a:srgbClr val="FFFF00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77528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D24981B-8C56-8E92-2B86-93F2E3CBB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53" y="444860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effectLst/>
                <a:latin typeface="+mn-ea"/>
                <a:ea typeface="+mn-ea"/>
              </a:rPr>
              <a:t>原來這麼不一樣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32BF9C48-E56B-DB0A-8C30-C8342104AB56}"/>
              </a:ext>
            </a:extLst>
          </p:cNvPr>
          <p:cNvSpPr txBox="1"/>
          <p:nvPr/>
        </p:nvSpPr>
        <p:spPr>
          <a:xfrm>
            <a:off x="344028" y="1674315"/>
            <a:ext cx="114946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1</a:t>
            </a:r>
            <a:r>
              <a:rPr lang="en-US" altLang="zh-TW" sz="3600" b="1" dirty="0"/>
              <a:t>.</a:t>
            </a:r>
            <a:r>
              <a:rPr lang="zh-TW" altLang="en-US" sz="3600" b="1" dirty="0"/>
              <a:t>請各組的</a:t>
            </a:r>
            <a:r>
              <a:rPr lang="en-US" altLang="zh-TW" sz="3600" b="1" dirty="0"/>
              <a:t>5</a:t>
            </a:r>
            <a:r>
              <a:rPr lang="zh-TW" altLang="en-US" sz="3600" b="1" dirty="0"/>
              <a:t>號到臺前抽取角色和領取任務包：</a:t>
            </a:r>
            <a:endParaRPr lang="en-US" altLang="zh-TW" sz="3600" b="1" dirty="0"/>
          </a:p>
          <a:p>
            <a:pPr algn="ctr">
              <a:lnSpc>
                <a:spcPct val="150000"/>
              </a:lnSpc>
            </a:pPr>
            <a:r>
              <a:rPr lang="zh-TW" altLang="en-US" sz="3600" b="1" dirty="0">
                <a:solidFill>
                  <a:srgbClr val="FFFF00"/>
                </a:solidFill>
              </a:rPr>
              <a:t>黃溫恭、黃溫恭的家人、警備總司部司令、村里居民們</a:t>
            </a:r>
          </a:p>
          <a:p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A048C74-D02A-C8A3-D3A4-7E6906CD805E}"/>
              </a:ext>
            </a:extLst>
          </p:cNvPr>
          <p:cNvSpPr txBox="1"/>
          <p:nvPr/>
        </p:nvSpPr>
        <p:spPr>
          <a:xfrm>
            <a:off x="437735" y="4043304"/>
            <a:ext cx="11307198" cy="165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600" b="1" dirty="0">
                <a:sym typeface="Wingdings 2" panose="05020102010507070707" pitchFamily="18" charset="2"/>
              </a:rPr>
              <a:t>2.</a:t>
            </a:r>
            <a:r>
              <a:rPr lang="zh-TW" altLang="en-US" sz="3600" b="1" dirty="0">
                <a:sym typeface="Wingdings 2" panose="05020102010507070707" pitchFamily="18" charset="2"/>
              </a:rPr>
              <a:t>宣讀誓詞，從這一刻開始你就正式</a:t>
            </a:r>
            <a:r>
              <a:rPr lang="zh-TW" altLang="en-US" sz="3600" b="1" dirty="0">
                <a:solidFill>
                  <a:srgbClr val="FFFF00"/>
                </a:solidFill>
                <a:sym typeface="Wingdings 2" panose="05020102010507070707" pitchFamily="18" charset="2"/>
              </a:rPr>
              <a:t>進入角色</a:t>
            </a:r>
            <a:r>
              <a:rPr lang="zh-TW" altLang="en-US" sz="3600" b="1" dirty="0">
                <a:sym typeface="Wingdings 2" panose="05020102010507070707" pitchFamily="18" charset="2"/>
              </a:rPr>
              <a:t>，直到任務結束</a:t>
            </a:r>
            <a:r>
              <a:rPr lang="en-US" altLang="zh-TW" sz="3600" b="1" dirty="0">
                <a:sym typeface="Wingdings 2" panose="05020102010507070707" pitchFamily="18" charset="2"/>
              </a:rPr>
              <a:t>!!</a:t>
            </a:r>
          </a:p>
        </p:txBody>
      </p:sp>
    </p:spTree>
    <p:extLst>
      <p:ext uri="{BB962C8B-B14F-4D97-AF65-F5344CB8AC3E}">
        <p14:creationId xmlns:p14="http://schemas.microsoft.com/office/powerpoint/2010/main" val="157094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C5425C-A5AE-C2FA-A6B8-0AE277D19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150" y="442452"/>
            <a:ext cx="10353762" cy="970450"/>
          </a:xfrm>
        </p:spPr>
        <p:txBody>
          <a:bodyPr>
            <a:normAutofit fontScale="90000"/>
          </a:bodyPr>
          <a:lstStyle/>
          <a:p>
            <a:r>
              <a:rPr lang="zh-TW" altLang="en-US" sz="6000" b="1" dirty="0">
                <a:solidFill>
                  <a:srgbClr val="FFFF00"/>
                </a:solidFill>
              </a:rPr>
              <a:t>宣誓誓詞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120D523-8F3F-BE35-7FE7-EEEFEF3B5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052" y="1907458"/>
            <a:ext cx="11611896" cy="3431459"/>
          </a:xfrm>
        </p:spPr>
        <p:txBody>
          <a:bodyPr>
            <a:noAutofit/>
          </a:bodyPr>
          <a:lstStyle/>
          <a:p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我</a:t>
            </a:r>
            <a:r>
              <a:rPr lang="en-US" altLang="zh-TW" sz="4000" b="1" dirty="0">
                <a:solidFill>
                  <a:schemeClr val="tx1"/>
                </a:solidFill>
                <a:effectLst/>
                <a:latin typeface="Söhne"/>
              </a:rPr>
              <a:t>★★★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 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(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自己的名字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)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宣誓，在接下來的課程中，我會成為</a:t>
            </a:r>
            <a:r>
              <a:rPr lang="en-US" altLang="zh-TW" sz="4000" b="1" dirty="0">
                <a:solidFill>
                  <a:schemeClr val="tx1"/>
                </a:solidFill>
                <a:effectLst/>
                <a:latin typeface="Söhne"/>
              </a:rPr>
              <a:t>OOO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(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抽到的角色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)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。我會想像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OOO(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抽到的角色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)</a:t>
            </a:r>
            <a:r>
              <a:rPr lang="zh-TW" altLang="en-US" sz="4000" b="1" dirty="0">
                <a:solidFill>
                  <a:schemeClr val="tx1"/>
                </a:solidFill>
                <a:effectLst/>
                <a:latin typeface="Söhne"/>
              </a:rPr>
              <a:t>擁有的生活經歷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，用心體會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OOO (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抽到的角色</a:t>
            </a:r>
            <a:r>
              <a:rPr lang="en-US" altLang="zh-TW" sz="4000" b="1" i="0" dirty="0">
                <a:solidFill>
                  <a:schemeClr val="tx1"/>
                </a:solidFill>
                <a:effectLst/>
                <a:latin typeface="Söhne"/>
              </a:rPr>
              <a:t>)</a:t>
            </a:r>
            <a:r>
              <a:rPr lang="zh-TW" altLang="en-US" sz="4000" b="1" i="0" dirty="0">
                <a:solidFill>
                  <a:schemeClr val="tx1"/>
                </a:solidFill>
                <a:effectLst/>
                <a:latin typeface="Söhne"/>
              </a:rPr>
              <a:t>的情感，並與同學們一同完成老師交代的任務。</a:t>
            </a:r>
            <a:endParaRPr lang="zh-TW" alt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326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648B61-B126-D505-D3A0-76C966D89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491613"/>
            <a:ext cx="10353762" cy="97045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FFFF00"/>
                </a:solidFill>
              </a:rPr>
              <a:t>討論時間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C122F6C-EDA8-6DC0-1AA6-907C62EC4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142" y="1870100"/>
            <a:ext cx="11965858" cy="774777"/>
          </a:xfrm>
        </p:spPr>
        <p:txBody>
          <a:bodyPr>
            <a:noAutofit/>
          </a:bodyPr>
          <a:lstStyle/>
          <a:p>
            <a:pPr marL="36900" indent="0">
              <a:buNone/>
            </a:pPr>
            <a:r>
              <a:rPr lang="zh-TW" altLang="en-US" sz="3200" b="1" dirty="0">
                <a:latin typeface="+mn-ea"/>
                <a:sym typeface="Wingdings 2" panose="05020102010507070707" pitchFamily="18" charset="2"/>
              </a:rPr>
              <a:t></a:t>
            </a:r>
            <a:r>
              <a:rPr lang="en-US" altLang="zh-TW" sz="3200" b="1" dirty="0">
                <a:latin typeface="+mn-ea"/>
                <a:sym typeface="Wingdings 2" panose="05020102010507070707" pitchFamily="18" charset="2"/>
              </a:rPr>
              <a:t>1.</a:t>
            </a:r>
            <a:r>
              <a:rPr lang="zh-TW" altLang="en-US" sz="3200" b="1" dirty="0">
                <a:latin typeface="+mn-ea"/>
              </a:rPr>
              <a:t>請拿出任務包中的學習單，找出對應角色的任務，進行討論</a:t>
            </a:r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B8FFE7EA-A997-B503-18E6-3BA546AA73D7}"/>
              </a:ext>
            </a:extLst>
          </p:cNvPr>
          <p:cNvSpPr txBox="1">
            <a:spLocks/>
          </p:cNvSpPr>
          <p:nvPr/>
        </p:nvSpPr>
        <p:spPr>
          <a:xfrm>
            <a:off x="226142" y="3041611"/>
            <a:ext cx="11965858" cy="77477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zh-TW" altLang="en-US" sz="3200" b="1" dirty="0">
                <a:latin typeface="+mn-ea"/>
                <a:sym typeface="Wingdings 2" panose="05020102010507070707" pitchFamily="18" charset="2"/>
              </a:rPr>
              <a:t></a:t>
            </a:r>
            <a:r>
              <a:rPr lang="en-US" altLang="zh-TW" sz="3200" b="1" dirty="0">
                <a:latin typeface="+mn-ea"/>
                <a:sym typeface="Wingdings 2" panose="05020102010507070707" pitchFamily="18" charset="2"/>
              </a:rPr>
              <a:t>2.</a:t>
            </a:r>
            <a:r>
              <a:rPr lang="zh-TW" altLang="en-US" sz="3200" b="1" dirty="0">
                <a:latin typeface="+mn-ea"/>
                <a:sym typeface="Wingdings 2" panose="05020102010507070707" pitchFamily="18" charset="2"/>
              </a:rPr>
              <a:t>請組員間分配任務</a:t>
            </a:r>
            <a:r>
              <a:rPr lang="zh-TW" altLang="en-US" sz="3200" b="1" dirty="0">
                <a:latin typeface="+mn-ea"/>
              </a:rPr>
              <a:t>，與</a:t>
            </a:r>
            <a:r>
              <a:rPr lang="zh-TW" altLang="en-US" sz="3200" b="1" dirty="0">
                <a:solidFill>
                  <a:srgbClr val="FFFF00"/>
                </a:solidFill>
                <a:latin typeface="+mn-ea"/>
              </a:rPr>
              <a:t>別組分享資訊</a:t>
            </a:r>
            <a:r>
              <a:rPr lang="zh-TW" altLang="en-US" sz="3200" b="1" dirty="0">
                <a:latin typeface="+mn-ea"/>
              </a:rPr>
              <a:t>，並將</a:t>
            </a:r>
            <a:r>
              <a:rPr lang="zh-TW" altLang="en-US" sz="3200" b="1" dirty="0">
                <a:solidFill>
                  <a:srgbClr val="FFFF00"/>
                </a:solidFill>
                <a:latin typeface="+mn-ea"/>
              </a:rPr>
              <a:t>聽到的記錄下來</a:t>
            </a:r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A25FBACB-3346-CC14-68B1-E943CEF3F769}"/>
              </a:ext>
            </a:extLst>
          </p:cNvPr>
          <p:cNvSpPr txBox="1">
            <a:spLocks/>
          </p:cNvSpPr>
          <p:nvPr/>
        </p:nvSpPr>
        <p:spPr>
          <a:xfrm>
            <a:off x="226142" y="4213122"/>
            <a:ext cx="11828206" cy="77477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zh-TW" altLang="en-US" sz="3200" b="1" dirty="0">
                <a:latin typeface="+mn-ea"/>
                <a:sym typeface="Wingdings 2" panose="05020102010507070707" pitchFamily="18" charset="2"/>
              </a:rPr>
              <a:t></a:t>
            </a:r>
            <a:r>
              <a:rPr lang="en-US" altLang="zh-TW" sz="3200" b="1" dirty="0">
                <a:latin typeface="+mn-ea"/>
                <a:sym typeface="Wingdings 2" panose="05020102010507070707" pitchFamily="18" charset="2"/>
              </a:rPr>
              <a:t>3.</a:t>
            </a:r>
            <a:r>
              <a:rPr lang="zh-TW" altLang="en-US" sz="3200" b="1" dirty="0">
                <a:latin typeface="+mn-ea"/>
              </a:rPr>
              <a:t>與組員</a:t>
            </a:r>
            <a:r>
              <a:rPr lang="zh-TW" altLang="en-US" sz="3200" b="1" dirty="0">
                <a:solidFill>
                  <a:srgbClr val="FFFF00"/>
                </a:solidFill>
                <a:latin typeface="+mn-ea"/>
              </a:rPr>
              <a:t>分享</a:t>
            </a:r>
            <a:r>
              <a:rPr lang="zh-TW" altLang="en-US" sz="3200" b="1" dirty="0">
                <a:latin typeface="+mn-ea"/>
              </a:rPr>
              <a:t>聽到關於</a:t>
            </a:r>
            <a:r>
              <a:rPr lang="zh-TW" altLang="en-US" sz="3200" b="1" dirty="0">
                <a:solidFill>
                  <a:srgbClr val="FFFF00"/>
                </a:solidFill>
                <a:latin typeface="+mn-ea"/>
              </a:rPr>
              <a:t>不同角色</a:t>
            </a:r>
            <a:r>
              <a:rPr lang="zh-TW" altLang="en-US" sz="3200" b="1" dirty="0">
                <a:latin typeface="+mn-ea"/>
              </a:rPr>
              <a:t>的資訊</a:t>
            </a:r>
          </a:p>
        </p:txBody>
      </p:sp>
    </p:spTree>
    <p:extLst>
      <p:ext uri="{BB962C8B-B14F-4D97-AF65-F5344CB8AC3E}">
        <p14:creationId xmlns:p14="http://schemas.microsoft.com/office/powerpoint/2010/main" val="134903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A8A7F47-9A92-2CD3-2922-F0DC0AFB9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graphicFrame>
        <p:nvGraphicFramePr>
          <p:cNvPr id="8" name="內容版面配置區 7">
            <a:extLst>
              <a:ext uri="{FF2B5EF4-FFF2-40B4-BE49-F238E27FC236}">
                <a16:creationId xmlns:a16="http://schemas.microsoft.com/office/drawing/2014/main" id="{8797CD08-D553-EDC4-F6EE-FC34513673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361407"/>
              </p:ext>
            </p:extLst>
          </p:nvPr>
        </p:nvGraphicFramePr>
        <p:xfrm>
          <a:off x="307909" y="354564"/>
          <a:ext cx="11588622" cy="615820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794311">
                  <a:extLst>
                    <a:ext uri="{9D8B030D-6E8A-4147-A177-3AD203B41FA5}">
                      <a16:colId xmlns:a16="http://schemas.microsoft.com/office/drawing/2014/main" val="2836054009"/>
                    </a:ext>
                  </a:extLst>
                </a:gridCol>
                <a:gridCol w="5794311">
                  <a:extLst>
                    <a:ext uri="{9D8B030D-6E8A-4147-A177-3AD203B41FA5}">
                      <a16:colId xmlns:a16="http://schemas.microsoft.com/office/drawing/2014/main" val="4282180082"/>
                    </a:ext>
                  </a:extLst>
                </a:gridCol>
              </a:tblGrid>
              <a:tr h="3096469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242805"/>
                  </a:ext>
                </a:extLst>
              </a:tr>
              <a:tr h="3061735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913256"/>
                  </a:ext>
                </a:extLst>
              </a:tr>
            </a:tbl>
          </a:graphicData>
        </a:graphic>
      </p:graphicFrame>
      <p:sp>
        <p:nvSpPr>
          <p:cNvPr id="9" name="矩形: 圓角 8">
            <a:extLst>
              <a:ext uri="{FF2B5EF4-FFF2-40B4-BE49-F238E27FC236}">
                <a16:creationId xmlns:a16="http://schemas.microsoft.com/office/drawing/2014/main" id="{04688A9A-F692-B0C0-5538-C6081626D539}"/>
              </a:ext>
            </a:extLst>
          </p:cNvPr>
          <p:cNvSpPr/>
          <p:nvPr/>
        </p:nvSpPr>
        <p:spPr>
          <a:xfrm>
            <a:off x="4216583" y="2701212"/>
            <a:ext cx="3554963" cy="14555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002060"/>
                </a:solidFill>
              </a:rPr>
              <a:t>黃溫恭案例</a:t>
            </a: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2CD009D9-AE40-526F-F2DC-2384C9CECFF4}"/>
              </a:ext>
            </a:extLst>
          </p:cNvPr>
          <p:cNvSpPr/>
          <p:nvPr/>
        </p:nvSpPr>
        <p:spPr>
          <a:xfrm>
            <a:off x="318557" y="376368"/>
            <a:ext cx="1492898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黃溫恭</a:t>
            </a: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DA6F1457-B147-1973-4EA6-AF93881CE8BB}"/>
              </a:ext>
            </a:extLst>
          </p:cNvPr>
          <p:cNvSpPr/>
          <p:nvPr/>
        </p:nvSpPr>
        <p:spPr>
          <a:xfrm>
            <a:off x="9116008" y="376368"/>
            <a:ext cx="2757435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黃溫恭的家人</a:t>
            </a: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91BAEBDE-AD86-EB70-BA1B-2D6D48000551}"/>
              </a:ext>
            </a:extLst>
          </p:cNvPr>
          <p:cNvSpPr/>
          <p:nvPr/>
        </p:nvSpPr>
        <p:spPr>
          <a:xfrm>
            <a:off x="9116007" y="5794311"/>
            <a:ext cx="2757435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村里鄉民們</a:t>
            </a:r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FFEC1232-EBD8-3A17-2D11-CE98FC39309A}"/>
              </a:ext>
            </a:extLst>
          </p:cNvPr>
          <p:cNvSpPr/>
          <p:nvPr/>
        </p:nvSpPr>
        <p:spPr>
          <a:xfrm>
            <a:off x="318559" y="5784979"/>
            <a:ext cx="3378369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警備總司部司令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565A129-39F9-9E33-D134-9E1DE7882B5E}"/>
              </a:ext>
            </a:extLst>
          </p:cNvPr>
          <p:cNvSpPr txBox="1"/>
          <p:nvPr/>
        </p:nvSpPr>
        <p:spPr>
          <a:xfrm>
            <a:off x="452284" y="1261880"/>
            <a:ext cx="5388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 err="1">
                <a:solidFill>
                  <a:schemeClr val="bg1"/>
                </a:solidFill>
                <a:effectLst/>
                <a:latin typeface="標楷體" panose="03000509000000000000" pitchFamily="65" charset="-120"/>
                <a:cs typeface="Arial" panose="020B0604020202020204" pitchFamily="34" charset="0"/>
              </a:rPr>
              <a:t>Q3</a:t>
            </a:r>
            <a:r>
              <a:rPr lang="zh-TW" altLang="zh-TW" sz="2800" b="1" dirty="0">
                <a:solidFill>
                  <a:schemeClr val="bg1"/>
                </a:solidFill>
                <a:effectLst/>
                <a:ea typeface="標楷體" panose="03000509000000000000" pitchFamily="65" charset="-120"/>
                <a:cs typeface="Arial" panose="020B0604020202020204" pitchFamily="34" charset="0"/>
              </a:rPr>
              <a:t>：你採取了這些行動後，對家人和村里鄉民帶來什麼樣的影響</a:t>
            </a:r>
            <a:r>
              <a:rPr lang="en-US" altLang="zh-TW" sz="2800" b="1" dirty="0">
                <a:solidFill>
                  <a:schemeClr val="bg1"/>
                </a:solidFill>
                <a:effectLst/>
                <a:ea typeface="標楷體" panose="03000509000000000000" pitchFamily="65" charset="-120"/>
                <a:cs typeface="Arial" panose="020B0604020202020204" pitchFamily="34" charset="0"/>
              </a:rPr>
              <a:t>?</a:t>
            </a:r>
            <a:endParaRPr lang="zh-TW" altLang="en-US" sz="2800" dirty="0">
              <a:solidFill>
                <a:schemeClr val="bg1"/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E5D6A928-9517-CD83-2586-2E3760CE51E1}"/>
              </a:ext>
            </a:extLst>
          </p:cNvPr>
          <p:cNvSpPr txBox="1"/>
          <p:nvPr/>
        </p:nvSpPr>
        <p:spPr>
          <a:xfrm>
            <a:off x="6177662" y="1477323"/>
            <a:ext cx="5551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kern="100" dirty="0" err="1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Q3</a:t>
            </a:r>
            <a:r>
              <a:rPr lang="zh-TW" altLang="zh-TW" sz="28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：你怎麼看待政府對家人的壓迫</a:t>
            </a:r>
            <a:r>
              <a:rPr lang="en-US" altLang="zh-TW" sz="28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28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DADC3B84-D5BE-1D66-7729-F6FDFA24B8F0}"/>
              </a:ext>
            </a:extLst>
          </p:cNvPr>
          <p:cNvSpPr txBox="1"/>
          <p:nvPr/>
        </p:nvSpPr>
        <p:spPr>
          <a:xfrm>
            <a:off x="452284" y="4211125"/>
            <a:ext cx="53880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kern="100" dirty="0" err="1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Q3</a:t>
            </a:r>
            <a:r>
              <a:rPr lang="zh-TW" altLang="zh-TW" sz="28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：在文章中，你採取了什麼策略來壓制像黃溫恭這樣的行為？這些行動對人民會產生什麼影響</a:t>
            </a:r>
            <a:r>
              <a:rPr lang="en-US" altLang="zh-TW" sz="28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28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BEFA33D0-43D8-9935-898D-7F0110D0A87E}"/>
              </a:ext>
            </a:extLst>
          </p:cNvPr>
          <p:cNvSpPr txBox="1"/>
          <p:nvPr/>
        </p:nvSpPr>
        <p:spPr>
          <a:xfrm>
            <a:off x="6223608" y="4215490"/>
            <a:ext cx="55161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TW" sz="2800" b="1" kern="100" dirty="0" err="1">
                <a:solidFill>
                  <a:srgbClr val="1F1F1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Q3</a:t>
            </a:r>
            <a:r>
              <a:rPr lang="zh-TW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：儘管黃溫恭一家是政府監控的目標，但鄰居對他們持支持態度的原因可能是什麼？</a:t>
            </a:r>
            <a:endParaRPr lang="zh-TW" altLang="zh-TW" sz="2800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3673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A8A7F47-9A92-2CD3-2922-F0DC0AFB9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graphicFrame>
        <p:nvGraphicFramePr>
          <p:cNvPr id="8" name="內容版面配置區 7">
            <a:extLst>
              <a:ext uri="{FF2B5EF4-FFF2-40B4-BE49-F238E27FC236}">
                <a16:creationId xmlns:a16="http://schemas.microsoft.com/office/drawing/2014/main" id="{8797CD08-D553-EDC4-F6EE-FC34513673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1461474"/>
              </p:ext>
            </p:extLst>
          </p:nvPr>
        </p:nvGraphicFramePr>
        <p:xfrm>
          <a:off x="307909" y="354564"/>
          <a:ext cx="11588622" cy="615820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794311">
                  <a:extLst>
                    <a:ext uri="{9D8B030D-6E8A-4147-A177-3AD203B41FA5}">
                      <a16:colId xmlns:a16="http://schemas.microsoft.com/office/drawing/2014/main" val="2836054009"/>
                    </a:ext>
                  </a:extLst>
                </a:gridCol>
                <a:gridCol w="5794311">
                  <a:extLst>
                    <a:ext uri="{9D8B030D-6E8A-4147-A177-3AD203B41FA5}">
                      <a16:colId xmlns:a16="http://schemas.microsoft.com/office/drawing/2014/main" val="4282180082"/>
                    </a:ext>
                  </a:extLst>
                </a:gridCol>
              </a:tblGrid>
              <a:tr h="3096469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242805"/>
                  </a:ext>
                </a:extLst>
              </a:tr>
              <a:tr h="3061735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913256"/>
                  </a:ext>
                </a:extLst>
              </a:tr>
            </a:tbl>
          </a:graphicData>
        </a:graphic>
      </p:graphicFrame>
      <p:sp>
        <p:nvSpPr>
          <p:cNvPr id="9" name="矩形: 圓角 8">
            <a:extLst>
              <a:ext uri="{FF2B5EF4-FFF2-40B4-BE49-F238E27FC236}">
                <a16:creationId xmlns:a16="http://schemas.microsoft.com/office/drawing/2014/main" id="{04688A9A-F692-B0C0-5538-C6081626D539}"/>
              </a:ext>
            </a:extLst>
          </p:cNvPr>
          <p:cNvSpPr/>
          <p:nvPr/>
        </p:nvSpPr>
        <p:spPr>
          <a:xfrm>
            <a:off x="4216583" y="2701212"/>
            <a:ext cx="3554963" cy="14555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002060"/>
                </a:solidFill>
              </a:rPr>
              <a:t>黃溫恭案例</a:t>
            </a:r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2CD009D9-AE40-526F-F2DC-2384C9CECFF4}"/>
              </a:ext>
            </a:extLst>
          </p:cNvPr>
          <p:cNvSpPr/>
          <p:nvPr/>
        </p:nvSpPr>
        <p:spPr>
          <a:xfrm>
            <a:off x="318557" y="376368"/>
            <a:ext cx="1492898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黃溫恭</a:t>
            </a:r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DA6F1457-B147-1973-4EA6-AF93881CE8BB}"/>
              </a:ext>
            </a:extLst>
          </p:cNvPr>
          <p:cNvSpPr/>
          <p:nvPr/>
        </p:nvSpPr>
        <p:spPr>
          <a:xfrm>
            <a:off x="9116008" y="376368"/>
            <a:ext cx="2757435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黃溫恭的家人</a:t>
            </a:r>
          </a:p>
        </p:txBody>
      </p:sp>
      <p:sp>
        <p:nvSpPr>
          <p:cNvPr id="5" name="矩形: 圓角 4">
            <a:extLst>
              <a:ext uri="{FF2B5EF4-FFF2-40B4-BE49-F238E27FC236}">
                <a16:creationId xmlns:a16="http://schemas.microsoft.com/office/drawing/2014/main" id="{91BAEBDE-AD86-EB70-BA1B-2D6D48000551}"/>
              </a:ext>
            </a:extLst>
          </p:cNvPr>
          <p:cNvSpPr/>
          <p:nvPr/>
        </p:nvSpPr>
        <p:spPr>
          <a:xfrm>
            <a:off x="9116007" y="5794311"/>
            <a:ext cx="2757435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村里鄉民們</a:t>
            </a:r>
          </a:p>
        </p:txBody>
      </p:sp>
      <p:sp>
        <p:nvSpPr>
          <p:cNvPr id="6" name="矩形: 圓角 5">
            <a:extLst>
              <a:ext uri="{FF2B5EF4-FFF2-40B4-BE49-F238E27FC236}">
                <a16:creationId xmlns:a16="http://schemas.microsoft.com/office/drawing/2014/main" id="{FFEC1232-EBD8-3A17-2D11-CE98FC39309A}"/>
              </a:ext>
            </a:extLst>
          </p:cNvPr>
          <p:cNvSpPr/>
          <p:nvPr/>
        </p:nvSpPr>
        <p:spPr>
          <a:xfrm>
            <a:off x="318559" y="5784979"/>
            <a:ext cx="3378369" cy="7184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/>
              <a:t>警備總司部司令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5AD11D8-E374-4841-F939-D78058B3DAD7}"/>
              </a:ext>
            </a:extLst>
          </p:cNvPr>
          <p:cNvSpPr txBox="1"/>
          <p:nvPr/>
        </p:nvSpPr>
        <p:spPr>
          <a:xfrm>
            <a:off x="452284" y="1261880"/>
            <a:ext cx="5388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TW" sz="2800" b="1" kern="100" dirty="0" err="1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Q4</a:t>
            </a:r>
            <a:r>
              <a:rPr lang="zh-TW" altLang="zh-TW" sz="2800" b="1" kern="100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：請問，如果你是黃溫恭，你會採取什麼樣的行動</a:t>
            </a:r>
            <a:r>
              <a:rPr lang="en-US" altLang="zh-TW" sz="2800" b="1" kern="100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2800" kern="100" dirty="0"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E8BD82AA-D0E3-4A9F-5343-442E8A44563E}"/>
              </a:ext>
            </a:extLst>
          </p:cNvPr>
          <p:cNvSpPr txBox="1"/>
          <p:nvPr/>
        </p:nvSpPr>
        <p:spPr>
          <a:xfrm>
            <a:off x="6178793" y="1358032"/>
            <a:ext cx="5560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 err="1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Q4</a:t>
            </a:r>
            <a:r>
              <a:rPr lang="zh-TW" altLang="en-US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身為家人的你，你會認同黃溫恭的選擇嗎</a:t>
            </a:r>
            <a:r>
              <a:rPr lang="en-US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你會怎麼做</a:t>
            </a:r>
            <a:r>
              <a:rPr lang="en-US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為什麼</a:t>
            </a:r>
            <a:r>
              <a:rPr lang="en-US" altLang="zh-TW" sz="2800" b="1" dirty="0">
                <a:solidFill>
                  <a:schemeClr val="bg1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en-US" sz="2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F005FAE3-1378-0106-FA8E-BE659BF34EBE}"/>
              </a:ext>
            </a:extLst>
          </p:cNvPr>
          <p:cNvSpPr txBox="1"/>
          <p:nvPr/>
        </p:nvSpPr>
        <p:spPr>
          <a:xfrm>
            <a:off x="458503" y="4323843"/>
            <a:ext cx="55355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kern="100" dirty="0" err="1">
                <a:solidFill>
                  <a:srgbClr val="1F1F1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Q4</a:t>
            </a:r>
            <a:r>
              <a:rPr lang="zh-TW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：如果你是司令，你會怎麼做</a:t>
            </a:r>
            <a:r>
              <a:rPr lang="en-US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為什麼</a:t>
            </a:r>
            <a:r>
              <a:rPr lang="en-US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2800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E5E1525C-BBC2-7C91-CD30-1878962CD791}"/>
              </a:ext>
            </a:extLst>
          </p:cNvPr>
          <p:cNvSpPr txBox="1"/>
          <p:nvPr/>
        </p:nvSpPr>
        <p:spPr>
          <a:xfrm>
            <a:off x="6292645" y="4323843"/>
            <a:ext cx="54408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TW" sz="2800" b="1" kern="100" dirty="0" err="1">
                <a:solidFill>
                  <a:srgbClr val="1F1F1F"/>
                </a:solidFill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Q4</a:t>
            </a:r>
            <a:r>
              <a:rPr lang="zh-TW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：如果你是村里鄉民，你會怎麼做</a:t>
            </a:r>
            <a:r>
              <a:rPr lang="en-US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為什麼</a:t>
            </a:r>
            <a:r>
              <a:rPr lang="en-US" altLang="zh-TW" sz="2800" b="1" kern="100" dirty="0">
                <a:solidFill>
                  <a:srgbClr val="1F1F1F"/>
                </a:solidFill>
                <a:effectLst/>
                <a:latin typeface="Aptos" panose="020B000402020202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zh-TW" sz="2800" kern="100" dirty="0">
              <a:effectLst/>
              <a:latin typeface="Aptos" panose="020B000402020202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871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1467</TotalTime>
  <Words>1473</Words>
  <Application>Microsoft Office PowerPoint</Application>
  <PresentationFormat>寬螢幕</PresentationFormat>
  <Paragraphs>136</Paragraphs>
  <Slides>29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8" baseType="lpstr">
      <vt:lpstr>Söhne</vt:lpstr>
      <vt:lpstr>微軟正黑體</vt:lpstr>
      <vt:lpstr>標楷體</vt:lpstr>
      <vt:lpstr>Aptos</vt:lpstr>
      <vt:lpstr>Calibri</vt:lpstr>
      <vt:lpstr>Calisto MT</vt:lpstr>
      <vt:lpstr>Times New Roman</vt:lpstr>
      <vt:lpstr>Wingdings 2</vt:lpstr>
      <vt:lpstr>石板</vt:lpstr>
      <vt:lpstr>戒嚴?解嚴?</vt:lpstr>
      <vt:lpstr>上課規則</vt:lpstr>
      <vt:lpstr>戒嚴是什麼呢?</vt:lpstr>
      <vt:lpstr>給我一個吻            </vt:lpstr>
      <vt:lpstr>PowerPoint 簡報</vt:lpstr>
      <vt:lpstr>任務：擷取資訊</vt:lpstr>
      <vt:lpstr>任務：擷取資訊</vt:lpstr>
      <vt:lpstr>法條面面觀</vt:lpstr>
      <vt:lpstr>PowerPoint 簡報</vt:lpstr>
      <vt:lpstr>生活在那個時代的你， 哪些行為最好不要出現呢?</vt:lpstr>
      <vt:lpstr>模擬人生：你是戒嚴時代的誰?</vt:lpstr>
      <vt:lpstr>PowerPoint 簡報</vt:lpstr>
      <vt:lpstr>PowerPoint 簡報</vt:lpstr>
      <vt:lpstr>世界人權宣言</vt:lpstr>
      <vt:lpstr>關於白色恐怖</vt:lpstr>
      <vt:lpstr>世界人權宣言</vt:lpstr>
      <vt:lpstr>劇本試讀：黃溫恭一家</vt:lpstr>
      <vt:lpstr>劇本試讀：黃溫恭一家</vt:lpstr>
      <vt:lpstr>劇本試讀：黃溫恭一家</vt:lpstr>
      <vt:lpstr>重點回想</vt:lpstr>
      <vt:lpstr>身分：黃溫恭</vt:lpstr>
      <vt:lpstr>身分：黃溫恭的家人</vt:lpstr>
      <vt:lpstr>身分：村里鄉民</vt:lpstr>
      <vt:lpstr>身分：警備總司令部司令</vt:lpstr>
      <vt:lpstr>原來這麼不一樣</vt:lpstr>
      <vt:lpstr>宣誓誓詞</vt:lpstr>
      <vt:lpstr>討論時間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戒嚴?解嚴?</dc:title>
  <dc:creator>芳芳 邱</dc:creator>
  <cp:lastModifiedBy>芳芳 邱</cp:lastModifiedBy>
  <cp:revision>19</cp:revision>
  <cp:lastPrinted>2024-05-02T09:16:02Z</cp:lastPrinted>
  <dcterms:created xsi:type="dcterms:W3CDTF">2023-02-05T14:16:14Z</dcterms:created>
  <dcterms:modified xsi:type="dcterms:W3CDTF">2024-05-15T08:46:17Z</dcterms:modified>
</cp:coreProperties>
</file>