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media/image1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media/image2.jpeg" ContentType="image/jpeg"/>
  <Override PartName="/ppt/media/image3.jpeg" ContentType="image/jpeg"/>
  <Override PartName="/ppt/media/image4.jpeg" ContentType="image/jpeg"/>
  <Override PartName="/ppt/theme/theme2.xml" ContentType="application/vnd.openxmlformats-officedocument.theme+xml"/>
  <Override PartName="/ppt/media/image5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</p:sldIdLst>
  <p:sldSz cx="9144000" cy="51435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 b="def" i="def"/>
      <a:tcStyle>
        <a:tcBdr/>
        <a:fill>
          <a:solidFill>
            <a:srgbClr val="E8ECF4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 b="def" i="def"/>
      <a:tcStyle>
        <a:tcBdr/>
        <a:fill>
          <a:solidFill>
            <a:srgbClr val="EFF3E9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 b="def" i="def"/>
      <a:tcStyle>
        <a:tcBdr/>
        <a:fill>
          <a:solidFill>
            <a:srgbClr val="FDEE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7" name="Shape 4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b="1" sz="1200">
        <a:latin typeface="+mn-lt"/>
        <a:ea typeface="+mn-ea"/>
        <a:cs typeface="+mn-cs"/>
        <a:sym typeface="Helvetica"/>
      </a:defRPr>
    </a:lvl1pPr>
    <a:lvl2pPr indent="228600" latinLnBrk="0">
      <a:defRPr b="1" sz="1200">
        <a:latin typeface="+mn-lt"/>
        <a:ea typeface="+mn-ea"/>
        <a:cs typeface="+mn-cs"/>
        <a:sym typeface="Helvetica"/>
      </a:defRPr>
    </a:lvl2pPr>
    <a:lvl3pPr indent="457200" latinLnBrk="0">
      <a:defRPr b="1" sz="1200">
        <a:latin typeface="+mn-lt"/>
        <a:ea typeface="+mn-ea"/>
        <a:cs typeface="+mn-cs"/>
        <a:sym typeface="Helvetica"/>
      </a:defRPr>
    </a:lvl3pPr>
    <a:lvl4pPr indent="685800" latinLnBrk="0">
      <a:defRPr b="1" sz="1200">
        <a:latin typeface="+mn-lt"/>
        <a:ea typeface="+mn-ea"/>
        <a:cs typeface="+mn-cs"/>
        <a:sym typeface="Helvetica"/>
      </a:defRPr>
    </a:lvl4pPr>
    <a:lvl5pPr indent="914400" latinLnBrk="0">
      <a:defRPr b="1" sz="1200">
        <a:latin typeface="+mn-lt"/>
        <a:ea typeface="+mn-ea"/>
        <a:cs typeface="+mn-cs"/>
        <a:sym typeface="Helvetica"/>
      </a:defRPr>
    </a:lvl5pPr>
    <a:lvl6pPr indent="1143000" latinLnBrk="0">
      <a:defRPr b="1" sz="1200">
        <a:latin typeface="+mn-lt"/>
        <a:ea typeface="+mn-ea"/>
        <a:cs typeface="+mn-cs"/>
        <a:sym typeface="Helvetica"/>
      </a:defRPr>
    </a:lvl6pPr>
    <a:lvl7pPr indent="1371600" latinLnBrk="0">
      <a:defRPr b="1" sz="1200">
        <a:latin typeface="+mn-lt"/>
        <a:ea typeface="+mn-ea"/>
        <a:cs typeface="+mn-cs"/>
        <a:sym typeface="Helvetica"/>
      </a:defRPr>
    </a:lvl7pPr>
    <a:lvl8pPr indent="1600200" latinLnBrk="0">
      <a:defRPr b="1" sz="1200">
        <a:latin typeface="+mn-lt"/>
        <a:ea typeface="+mn-ea"/>
        <a:cs typeface="+mn-cs"/>
        <a:sym typeface="Helvetica"/>
      </a:defRPr>
    </a:lvl8pPr>
    <a:lvl9pPr indent="1828800" latinLnBrk="0">
      <a:defRPr b="1" sz="1200">
        <a:latin typeface="+mn-lt"/>
        <a:ea typeface="+mn-ea"/>
        <a:cs typeface="+mn-cs"/>
        <a:sym typeface="Helvetica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Relationship Id="rId3" Type="http://schemas.openxmlformats.org/officeDocument/2006/relationships/image" Target="../media/image1.png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Slide - Templateswise.com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685800" y="3795886"/>
            <a:ext cx="7772400" cy="829916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rgbClr val="FFFFFF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371600" y="4409776"/>
            <a:ext cx="6400800" cy="593205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>
                <a:solidFill>
                  <a:srgbClr val="FFFFFF"/>
                </a:solidFill>
              </a:defRPr>
            </a:lvl1pPr>
            <a:lvl2pPr marL="0" indent="457200">
              <a:spcBef>
                <a:spcPts val="600"/>
              </a:spcBef>
              <a:buSzTx/>
              <a:buNone/>
              <a:defRPr sz="2800">
                <a:solidFill>
                  <a:srgbClr val="FFFFFF"/>
                </a:solidFill>
              </a:defRPr>
            </a:lvl2pPr>
            <a:lvl3pPr marL="0" indent="914400">
              <a:spcBef>
                <a:spcPts val="600"/>
              </a:spcBef>
              <a:buSzTx/>
              <a:buNone/>
              <a:defRPr sz="2800">
                <a:solidFill>
                  <a:srgbClr val="FFFFFF"/>
                </a:solidFill>
              </a:defRPr>
            </a:lvl3pPr>
            <a:lvl4pPr marL="0" indent="1371600">
              <a:spcBef>
                <a:spcPts val="600"/>
              </a:spcBef>
              <a:buSzTx/>
              <a:buNone/>
              <a:defRPr sz="2800">
                <a:solidFill>
                  <a:srgbClr val="FFFFFF"/>
                </a:solidFill>
              </a:defRPr>
            </a:lvl4pPr>
            <a:lvl5pPr marL="0" indent="1828800">
              <a:spcBef>
                <a:spcPts val="600"/>
              </a:spcBef>
              <a:buSzTx/>
              <a:buNone/>
              <a:defRPr sz="28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and Content - Templateswise.com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/>
          <p:nvPr>
            <p:ph type="title"/>
          </p:nvPr>
        </p:nvSpPr>
        <p:spPr>
          <a:xfrm>
            <a:off x="2123727" y="205978"/>
            <a:ext cx="6563074" cy="857251"/>
          </a:xfrm>
          <a:prstGeom prst="rect">
            <a:avLst/>
          </a:prstGeom>
        </p:spPr>
        <p:txBody>
          <a:bodyPr/>
          <a:lstStyle>
            <a:lvl1pPr algn="l"/>
          </a:lstStyle>
          <a:p>
            <a:pPr/>
            <a:r>
              <a:t>Title Text</a:t>
            </a:r>
          </a:p>
        </p:txBody>
      </p:sp>
      <p:sp>
        <p:nvSpPr>
          <p:cNvPr id="21" name="Body Level One…"/>
          <p:cNvSpPr txBox="1"/>
          <p:nvPr>
            <p:ph type="body" idx="1"/>
          </p:nvPr>
        </p:nvSpPr>
        <p:spPr>
          <a:xfrm>
            <a:off x="2123727" y="1200150"/>
            <a:ext cx="6563074" cy="3394473"/>
          </a:xfrm>
          <a:prstGeom prst="rect">
            <a:avLst/>
          </a:prstGeom>
        </p:spPr>
        <p:txBody>
          <a:bodyPr/>
          <a:lstStyle>
            <a:lvl1pPr algn="l"/>
            <a:lvl2pPr algn="l"/>
            <a:lvl3pPr algn="l"/>
            <a:lvl4pPr algn="l"/>
            <a:lvl5pPr algn="l"/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 Header - Templateswise.com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7" descr="Picture 7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55650" y="3233738"/>
            <a:ext cx="458788" cy="358776"/>
          </a:xfrm>
          <a:prstGeom prst="rect">
            <a:avLst/>
          </a:prstGeom>
          <a:ln w="12700">
            <a:miter lim="400000"/>
          </a:ln>
        </p:spPr>
      </p:pic>
      <p:sp>
        <p:nvSpPr>
          <p:cNvPr id="30" name="Title Text"/>
          <p:cNvSpPr txBox="1"/>
          <p:nvPr>
            <p:ph type="title"/>
          </p:nvPr>
        </p:nvSpPr>
        <p:spPr>
          <a:xfrm>
            <a:off x="1331638" y="3075806"/>
            <a:ext cx="7163074" cy="1021557"/>
          </a:xfrm>
          <a:prstGeom prst="rect">
            <a:avLst/>
          </a:prstGeom>
        </p:spPr>
        <p:txBody>
          <a:bodyPr anchor="t"/>
          <a:lstStyle>
            <a:lvl1pPr algn="l">
              <a:defRPr cap="all" sz="4000"/>
            </a:lvl1pPr>
          </a:lstStyle>
          <a:p>
            <a:pPr/>
            <a:r>
              <a:t>Title Text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and Content 2 - Templateswise.c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9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8413144" y="4769961"/>
            <a:ext cx="273657" cy="26924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</p:sldLayoutIdLst>
  <p:transition xmlns:p14="http://schemas.microsoft.com/office/powerpoint/2010/main" spd="med" advClick="1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44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44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44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44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44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5pPr>
      <a:lvl6pPr marL="0" marR="0" indent="4572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44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6pPr>
      <a:lvl7pPr marL="0" marR="0" indent="9144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44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7pPr>
      <a:lvl8pPr marL="0" marR="0" indent="13716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44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8pPr>
      <a:lvl9pPr marL="0" marR="0" indent="18288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44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9pPr>
    </p:titleStyle>
    <p:bodyStyle>
      <a:lvl1pPr marL="0" marR="0" indent="0" algn="ctr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2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1pPr>
      <a:lvl2pPr marL="783771" marR="0" indent="-326571" algn="ctr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–"/>
        <a:tabLst/>
        <a:defRPr b="1" baseline="0" cap="none" i="0" spc="0" strike="noStrike" sz="32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2pPr>
      <a:lvl3pPr marL="1219200" marR="0" indent="-304800" algn="ctr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•"/>
        <a:tabLst/>
        <a:defRPr b="1" baseline="0" cap="none" i="0" spc="0" strike="noStrike" sz="32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3pPr>
      <a:lvl4pPr marL="1737360" marR="0" indent="-365760" algn="ctr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–"/>
        <a:tabLst/>
        <a:defRPr b="1" baseline="0" cap="none" i="0" spc="0" strike="noStrike" sz="32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4pPr>
      <a:lvl5pPr marL="2194560" marR="0" indent="-365760" algn="ctr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»"/>
        <a:tabLst/>
        <a:defRPr b="1" baseline="0" cap="none" i="0" spc="0" strike="noStrike" sz="32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5pPr>
      <a:lvl6pPr marL="2651760" marR="0" indent="-365760" algn="ctr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•"/>
        <a:tabLst/>
        <a:defRPr b="1" baseline="0" cap="none" i="0" spc="0" strike="noStrike" sz="32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6pPr>
      <a:lvl7pPr marL="3108960" marR="0" indent="-365760" algn="ctr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•"/>
        <a:tabLst/>
        <a:defRPr b="1" baseline="0" cap="none" i="0" spc="0" strike="noStrike" sz="32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7pPr>
      <a:lvl8pPr marL="3566159" marR="0" indent="-365759" algn="ctr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•"/>
        <a:tabLst/>
        <a:defRPr b="1" baseline="0" cap="none" i="0" spc="0" strike="noStrike" sz="32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8pPr>
      <a:lvl9pPr marL="4023359" marR="0" indent="-365759" algn="ctr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•"/>
        <a:tabLst/>
        <a:defRPr b="1" baseline="0" cap="none" i="0" spc="0" strike="noStrike" sz="32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zh.wikipedia.org/wiki/%E9%9D%9E%E6%B4%B2" TargetMode="External"/><Relationship Id="rId3" Type="http://schemas.openxmlformats.org/officeDocument/2006/relationships/hyperlink" Target="https://zh.wikipedia.org/wiki/%E6%96%B0%E5%A4%A7%E9%99%B8" TargetMode="External"/><Relationship Id="rId4" Type="http://schemas.openxmlformats.org/officeDocument/2006/relationships/hyperlink" Target="https://zh.wikipedia.org/wiki/%E5%8D%97%E7%BE%8E%E6%B4%B2" TargetMode="External"/><Relationship Id="rId5" Type="http://schemas.openxmlformats.org/officeDocument/2006/relationships/hyperlink" Target="https://zh.wikipedia.org/wiki/%E5%A5%B4%E9%9A%B6" TargetMode="External"/><Relationship Id="rId6" Type="http://schemas.openxmlformats.org/officeDocument/2006/relationships/hyperlink" Target="https://zh.wikipedia.org/wiki/%E7%A7%98%E9%AD%AF" TargetMode="External"/><Relationship Id="rId7" Type="http://schemas.openxmlformats.org/officeDocument/2006/relationships/hyperlink" Target="https://zh.wikipedia.org/wiki/%E5%8F%A4%E5%B7%B4" TargetMode="External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7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7.pn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7.pn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itle 1"/>
          <p:cNvSpPr txBox="1"/>
          <p:nvPr>
            <p:ph type="ctrTitle"/>
          </p:nvPr>
        </p:nvSpPr>
        <p:spPr>
          <a:xfrm>
            <a:off x="685800" y="3795712"/>
            <a:ext cx="7772400" cy="830263"/>
          </a:xfrm>
          <a:prstGeom prst="rect">
            <a:avLst/>
          </a:prstGeom>
        </p:spPr>
        <p:txBody>
          <a:bodyPr/>
          <a:lstStyle/>
          <a:p>
            <a:pPr>
              <a:defRPr>
                <a:solidFill>
                  <a:srgbClr val="FF9900"/>
                </a:solidFill>
              </a:defRPr>
            </a:pPr>
            <a:r>
              <a:t>卡宏</a:t>
            </a:r>
            <a:r>
              <a:t>cajón</a:t>
            </a:r>
            <a:r>
              <a:t>踢踏響</a:t>
            </a:r>
          </a:p>
        </p:txBody>
      </p:sp>
      <p:sp>
        <p:nvSpPr>
          <p:cNvPr id="50" name="Subtitle 2"/>
          <p:cNvSpPr txBox="1"/>
          <p:nvPr>
            <p:ph type="subTitle" sz="half" idx="1"/>
          </p:nvPr>
        </p:nvSpPr>
        <p:spPr>
          <a:xfrm>
            <a:off x="611187" y="842963"/>
            <a:ext cx="7200901" cy="2303462"/>
          </a:xfrm>
          <a:prstGeom prst="rect">
            <a:avLst/>
          </a:prstGeom>
        </p:spPr>
        <p:txBody>
          <a:bodyPr/>
          <a:lstStyle/>
          <a:p>
            <a:pPr defTabSz="795527">
              <a:lnSpc>
                <a:spcPct val="90000"/>
              </a:lnSpc>
              <a:defRPr sz="2784">
                <a:solidFill>
                  <a:srgbClr val="800080"/>
                </a:solidFill>
              </a:defRPr>
            </a:pPr>
            <a:r>
              <a:t>107</a:t>
            </a:r>
            <a:r>
              <a:t>藝流</a:t>
            </a:r>
            <a:r>
              <a:t>~</a:t>
            </a:r>
            <a:r>
              <a:t>桃園市藝術與人文教師</a:t>
            </a:r>
          </a:p>
          <a:p>
            <a:pPr defTabSz="795527">
              <a:lnSpc>
                <a:spcPct val="90000"/>
              </a:lnSpc>
              <a:defRPr sz="2784">
                <a:solidFill>
                  <a:srgbClr val="800080"/>
                </a:solidFill>
              </a:defRPr>
            </a:pPr>
            <a:r>
              <a:t>增能扶植培訓研習</a:t>
            </a:r>
          </a:p>
          <a:p>
            <a:pPr defTabSz="795527">
              <a:lnSpc>
                <a:spcPct val="90000"/>
              </a:lnSpc>
              <a:defRPr sz="2784">
                <a:solidFill>
                  <a:srgbClr val="800080"/>
                </a:solidFill>
              </a:defRPr>
            </a:pPr>
            <a:r>
              <a:t>唐詩節奏旋律創作</a:t>
            </a:r>
          </a:p>
          <a:p>
            <a:pPr algn="r" defTabSz="795527">
              <a:lnSpc>
                <a:spcPct val="90000"/>
              </a:lnSpc>
              <a:spcBef>
                <a:spcPts val="400"/>
              </a:spcBef>
              <a:defRPr sz="1740">
                <a:solidFill>
                  <a:srgbClr val="000000"/>
                </a:solidFill>
              </a:defRPr>
            </a:pPr>
            <a:r>
              <a:t>地點</a:t>
            </a:r>
            <a:r>
              <a:t>:</a:t>
            </a:r>
            <a:r>
              <a:t>菓林</a:t>
            </a:r>
            <a:r>
              <a:t>國小</a:t>
            </a:r>
            <a:r>
              <a:t> </a:t>
            </a:r>
          </a:p>
          <a:p>
            <a:pPr algn="r" defTabSz="795527">
              <a:lnSpc>
                <a:spcPct val="90000"/>
              </a:lnSpc>
              <a:spcBef>
                <a:spcPts val="400"/>
              </a:spcBef>
              <a:defRPr sz="1740">
                <a:solidFill>
                  <a:srgbClr val="000000"/>
                </a:solidFill>
              </a:defRPr>
            </a:pPr>
            <a:r>
              <a:t>時間</a:t>
            </a:r>
            <a:r>
              <a:t>:107</a:t>
            </a:r>
            <a:r>
              <a:t>年</a:t>
            </a:r>
            <a:r>
              <a:t>12</a:t>
            </a:r>
            <a:r>
              <a:t>月</a:t>
            </a:r>
            <a:r>
              <a:t>19</a:t>
            </a:r>
            <a:r>
              <a:t>日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itle 1"/>
          <p:cNvSpPr txBox="1"/>
          <p:nvPr>
            <p:ph type="title"/>
          </p:nvPr>
        </p:nvSpPr>
        <p:spPr>
          <a:xfrm>
            <a:off x="2339975" y="206375"/>
            <a:ext cx="6346825" cy="857250"/>
          </a:xfrm>
          <a:prstGeom prst="rect">
            <a:avLst/>
          </a:prstGeom>
        </p:spPr>
        <p:txBody>
          <a:bodyPr/>
          <a:lstStyle/>
          <a:p>
            <a:pPr algn="ctr" defTabSz="905255">
              <a:defRPr sz="4356"/>
            </a:pPr>
            <a:r>
              <a:t>Cajón</a:t>
            </a:r>
            <a:r>
              <a:t>木箱鼓的起源</a:t>
            </a:r>
          </a:p>
        </p:txBody>
      </p:sp>
      <p:sp>
        <p:nvSpPr>
          <p:cNvPr id="53" name="Content Placeholder 2"/>
          <p:cNvSpPr txBox="1"/>
          <p:nvPr>
            <p:ph type="body" idx="1"/>
          </p:nvPr>
        </p:nvSpPr>
        <p:spPr>
          <a:xfrm>
            <a:off x="2339975" y="1200150"/>
            <a:ext cx="6346825" cy="3394075"/>
          </a:xfrm>
          <a:prstGeom prst="rect">
            <a:avLst/>
          </a:prstGeom>
        </p:spPr>
        <p:txBody>
          <a:bodyPr/>
          <a:lstStyle/>
          <a:p>
            <a:pPr defTabSz="822959">
              <a:lnSpc>
                <a:spcPct val="90000"/>
              </a:lnSpc>
              <a:spcBef>
                <a:spcPts val="600"/>
              </a:spcBef>
              <a:defRPr sz="2880"/>
            </a:pPr>
            <a:r>
              <a:t>箱鼓的發源可能是源於古代</a:t>
            </a:r>
            <a:r>
              <a:rPr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2" invalidUrl="" action="" tgtFrame="" tooltip="" history="1" highlightClick="0" endSnd="0"/>
              </a:rPr>
              <a:t>非洲</a:t>
            </a:r>
            <a:r>
              <a:t>的一種鼓，後來隨著</a:t>
            </a:r>
            <a:r>
              <a:rPr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3" invalidUrl="" action="" tgtFrame="" tooltip="" history="1" highlightClick="0" endSnd="0"/>
              </a:rPr>
              <a:t>新大陸</a:t>
            </a:r>
            <a:r>
              <a:t>的發現，部份非洲人被販賣至</a:t>
            </a:r>
            <a:r>
              <a:rPr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4" invalidUrl="" action="" tgtFrame="" tooltip="" history="1" highlightClick="0" endSnd="0"/>
              </a:rPr>
              <a:t>南美洲</a:t>
            </a:r>
            <a:r>
              <a:t>當作</a:t>
            </a:r>
            <a:r>
              <a:rPr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5" invalidUrl="" action="" tgtFrame="" tooltip="" history="1" highlightClick="0" endSnd="0"/>
              </a:rPr>
              <a:t>奴隷</a:t>
            </a:r>
            <a:r>
              <a:t>，他們帶同了這種鼓一同流傳到</a:t>
            </a:r>
            <a:r>
              <a:rPr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6" invalidUrl="" action="" tgtFrame="" tooltip="" history="1" highlightClick="0" endSnd="0"/>
              </a:rPr>
              <a:t>秘魯</a:t>
            </a:r>
            <a:r>
              <a:t>、</a:t>
            </a:r>
            <a:r>
              <a:rPr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7" invalidUrl="" action="" tgtFrame="" tooltip="" history="1" highlightClick="0" endSnd="0"/>
              </a:rPr>
              <a:t>古巴</a:t>
            </a:r>
            <a:r>
              <a:t>等國家，並在南美洲中一帶逐漸流行起來，再經過改良而成為了今日的模樣。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itle 1"/>
          <p:cNvSpPr txBox="1"/>
          <p:nvPr>
            <p:ph type="title"/>
          </p:nvPr>
        </p:nvSpPr>
        <p:spPr>
          <a:xfrm>
            <a:off x="2339975" y="206375"/>
            <a:ext cx="6346825" cy="857250"/>
          </a:xfrm>
          <a:prstGeom prst="rect">
            <a:avLst/>
          </a:prstGeom>
        </p:spPr>
        <p:txBody>
          <a:bodyPr/>
          <a:lstStyle/>
          <a:p>
            <a:pPr defTabSz="905255">
              <a:defRPr sz="4356"/>
            </a:pPr>
            <a:r>
              <a:t>Cajón</a:t>
            </a:r>
            <a:r>
              <a:t>起源</a:t>
            </a:r>
          </a:p>
        </p:txBody>
      </p:sp>
      <p:sp>
        <p:nvSpPr>
          <p:cNvPr id="56" name="Content Placeholder 2"/>
          <p:cNvSpPr txBox="1"/>
          <p:nvPr>
            <p:ph type="body" idx="1"/>
          </p:nvPr>
        </p:nvSpPr>
        <p:spPr>
          <a:xfrm>
            <a:off x="2339975" y="1200150"/>
            <a:ext cx="6346825" cy="3394075"/>
          </a:xfrm>
          <a:prstGeom prst="rect">
            <a:avLst/>
          </a:prstGeom>
        </p:spPr>
        <p:txBody>
          <a:bodyPr/>
          <a:lstStyle/>
          <a:p>
            <a:pPr/>
            <a:r>
              <a:t>Cajón</a:t>
            </a:r>
            <a:r>
              <a:t>被認為起源於秘魯。非洲奴隸流離失所將航運箱做為家鄉鼓。在古巴，小梳妝台的抽屜被用於同樣的目的。該儀器是精緻，成為古巴和秘魯音樂的重要組成部分。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itle 1"/>
          <p:cNvSpPr txBox="1"/>
          <p:nvPr>
            <p:ph type="title"/>
          </p:nvPr>
        </p:nvSpPr>
        <p:spPr>
          <a:xfrm>
            <a:off x="2339975" y="206375"/>
            <a:ext cx="6346825" cy="857250"/>
          </a:xfrm>
          <a:prstGeom prst="rect">
            <a:avLst/>
          </a:prstGeom>
        </p:spPr>
        <p:txBody>
          <a:bodyPr/>
          <a:lstStyle/>
          <a:p>
            <a:pPr/>
            <a:r>
              <a:t>Cajón</a:t>
            </a:r>
          </a:p>
        </p:txBody>
      </p:sp>
      <p:pic>
        <p:nvPicPr>
          <p:cNvPr id="59" name="內容版面配置區 3" descr="內容版面配置區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411413" y="1276350"/>
            <a:ext cx="2305051" cy="3071814"/>
          </a:xfrm>
          <a:prstGeom prst="rect">
            <a:avLst/>
          </a:prstGeom>
          <a:ln w="12700">
            <a:miter lim="400000"/>
          </a:ln>
        </p:spPr>
      </p:pic>
      <p:pic>
        <p:nvPicPr>
          <p:cNvPr id="60" name="圖片 4" descr="圖片 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727575" y="1276350"/>
            <a:ext cx="3157539" cy="315595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itle 1"/>
          <p:cNvSpPr txBox="1"/>
          <p:nvPr>
            <p:ph type="title"/>
          </p:nvPr>
        </p:nvSpPr>
        <p:spPr>
          <a:xfrm>
            <a:off x="2339975" y="206375"/>
            <a:ext cx="6346825" cy="857250"/>
          </a:xfrm>
          <a:prstGeom prst="rect">
            <a:avLst/>
          </a:prstGeom>
        </p:spPr>
        <p:txBody>
          <a:bodyPr/>
          <a:lstStyle/>
          <a:p>
            <a:pPr defTabSz="905255">
              <a:defRPr sz="4356"/>
            </a:pPr>
            <a:r>
              <a:t>Cajón</a:t>
            </a:r>
            <a:r>
              <a:t>演奏</a:t>
            </a:r>
          </a:p>
        </p:txBody>
      </p:sp>
      <p:sp>
        <p:nvSpPr>
          <p:cNvPr id="63" name="Content Placeholder 2"/>
          <p:cNvSpPr txBox="1"/>
          <p:nvPr>
            <p:ph type="body" idx="1"/>
          </p:nvPr>
        </p:nvSpPr>
        <p:spPr>
          <a:xfrm>
            <a:off x="2339975" y="1200150"/>
            <a:ext cx="6346825" cy="3394075"/>
          </a:xfrm>
          <a:prstGeom prst="rect">
            <a:avLst/>
          </a:prstGeom>
        </p:spPr>
        <p:txBody>
          <a:bodyPr/>
          <a:lstStyle>
            <a:lvl1pPr defTabSz="813816">
              <a:lnSpc>
                <a:spcPct val="90000"/>
              </a:lnSpc>
              <a:spcBef>
                <a:spcPts val="600"/>
              </a:spcBef>
              <a:defRPr sz="2848"/>
            </a:lvl1pPr>
          </a:lstStyle>
          <a:p>
            <a:pPr/>
            <a:r>
              <a:t>演奏箱鼓主要是利用雙手，在箱鼓不同的位置上拍打以發出聲音，其中可以運用手指製造滾奏、以摩擦力製造輪奏、以手掌不同的部份或以特定的姿勢敲打，以做出不同的聲效；甚至亦可以利用腳掌或道具（如腳踏板）等營造不同的色彩。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Title 1"/>
          <p:cNvSpPr txBox="1"/>
          <p:nvPr>
            <p:ph type="title"/>
          </p:nvPr>
        </p:nvSpPr>
        <p:spPr>
          <a:xfrm>
            <a:off x="2339975" y="206375"/>
            <a:ext cx="6346825" cy="857250"/>
          </a:xfrm>
          <a:prstGeom prst="rect">
            <a:avLst/>
          </a:prstGeom>
        </p:spPr>
        <p:txBody>
          <a:bodyPr/>
          <a:lstStyle/>
          <a:p>
            <a:pPr defTabSz="905255">
              <a:defRPr sz="4356"/>
            </a:pPr>
            <a:r>
              <a:t>Cajón</a:t>
            </a:r>
            <a:r>
              <a:t>與音樂的搭配</a:t>
            </a:r>
          </a:p>
        </p:txBody>
      </p:sp>
      <p:sp>
        <p:nvSpPr>
          <p:cNvPr id="66" name="Content Placeholder 2"/>
          <p:cNvSpPr txBox="1"/>
          <p:nvPr>
            <p:ph type="body" idx="1"/>
          </p:nvPr>
        </p:nvSpPr>
        <p:spPr>
          <a:xfrm>
            <a:off x="2339975" y="1200150"/>
            <a:ext cx="6346825" cy="3394075"/>
          </a:xfrm>
          <a:prstGeom prst="rect">
            <a:avLst/>
          </a:prstGeom>
        </p:spPr>
        <p:txBody>
          <a:bodyPr/>
          <a:lstStyle/>
          <a:p>
            <a:pPr defTabSz="877823">
              <a:lnSpc>
                <a:spcPct val="80000"/>
              </a:lnSpc>
              <a:spcBef>
                <a:spcPts val="600"/>
              </a:spcBef>
              <a:defRPr sz="2784"/>
            </a:pPr>
            <a:r>
              <a:t>「稻香」的曲風融合了嘻哈民謠與周式饒舌風，</a:t>
            </a:r>
            <a:r>
              <a:t>MV</a:t>
            </a:r>
            <a:r>
              <a:t>裡周董穿著民俗風造型在牛車上、鄉間小路與稻田上對嘴演出，農村與嘻哈元素的結合在</a:t>
            </a:r>
            <a:r>
              <a:t>MV</a:t>
            </a:r>
            <a:r>
              <a:t>表現方式上可說是史無前例！在四合院裡演出和樂融融的情景，被人群圍繞的周董與</a:t>
            </a:r>
            <a:r>
              <a:t>Gary</a:t>
            </a:r>
            <a:r>
              <a:t>打著「木箱鼓」、彈著吉他，無憂無慮的氣氛，營造家的溫暖。 </a:t>
            </a:r>
            <a:r>
              <a:t> 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標題 1"/>
          <p:cNvSpPr txBox="1"/>
          <p:nvPr>
            <p:ph type="title"/>
          </p:nvPr>
        </p:nvSpPr>
        <p:spPr>
          <a:xfrm>
            <a:off x="2124075" y="206375"/>
            <a:ext cx="6562725" cy="857250"/>
          </a:xfrm>
          <a:prstGeom prst="rect">
            <a:avLst/>
          </a:prstGeom>
        </p:spPr>
        <p:txBody>
          <a:bodyPr/>
          <a:lstStyle>
            <a:lvl1pPr algn="ctr">
              <a:defRPr sz="3200"/>
            </a:lvl1pPr>
          </a:lstStyle>
          <a:p>
            <a:pPr/>
            <a:r>
              <a:t>木箱鼓的拍打位置與符號</a:t>
            </a:r>
          </a:p>
        </p:txBody>
      </p:sp>
      <p:sp>
        <p:nvSpPr>
          <p:cNvPr id="69" name="內容版面配置區 2"/>
          <p:cNvSpPr txBox="1"/>
          <p:nvPr>
            <p:ph type="body" idx="1"/>
          </p:nvPr>
        </p:nvSpPr>
        <p:spPr>
          <a:xfrm>
            <a:off x="2124075" y="1200150"/>
            <a:ext cx="6562725" cy="3394075"/>
          </a:xfrm>
          <a:prstGeom prst="rect">
            <a:avLst/>
          </a:prstGeom>
        </p:spPr>
        <p:txBody>
          <a:bodyPr/>
          <a:lstStyle/>
          <a:p>
            <a:pPr/>
            <a:r>
              <a:t>O=Open</a:t>
            </a:r>
          </a:p>
          <a:p>
            <a:pPr/>
            <a:r>
              <a:t>利用手掌拍鼓箱邊緣</a:t>
            </a:r>
          </a:p>
          <a:p>
            <a:pPr/>
          </a:p>
          <a:p>
            <a:pPr/>
            <a:r>
              <a:t>B=Bass</a:t>
            </a:r>
          </a:p>
          <a:p>
            <a:pPr/>
            <a:r>
              <a:t>手掌全貼，拍鼓中間部位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標題 1"/>
          <p:cNvSpPr txBox="1"/>
          <p:nvPr>
            <p:ph type="title"/>
          </p:nvPr>
        </p:nvSpPr>
        <p:spPr>
          <a:xfrm>
            <a:off x="2124075" y="206375"/>
            <a:ext cx="6562725" cy="857250"/>
          </a:xfrm>
          <a:prstGeom prst="rect">
            <a:avLst/>
          </a:prstGeom>
        </p:spPr>
        <p:txBody>
          <a:bodyPr/>
          <a:lstStyle>
            <a:lvl1pPr algn="ctr" defTabSz="905255">
              <a:defRPr sz="4356"/>
            </a:lvl1pPr>
          </a:lstStyle>
          <a:p>
            <a:pPr/>
            <a:r>
              <a:t>創作範例</a:t>
            </a:r>
          </a:p>
        </p:txBody>
      </p:sp>
      <p:pic>
        <p:nvPicPr>
          <p:cNvPr id="72" name="內容版面配置區 3" descr="內容版面配置區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771775" y="1546225"/>
            <a:ext cx="431800" cy="665163"/>
          </a:xfrm>
          <a:prstGeom prst="rect">
            <a:avLst/>
          </a:prstGeom>
          <a:ln w="12700">
            <a:miter lim="400000"/>
          </a:ln>
        </p:spPr>
      </p:pic>
      <p:pic>
        <p:nvPicPr>
          <p:cNvPr id="73" name="圖片 4" descr="圖片 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419475" y="1579562"/>
            <a:ext cx="512763" cy="631826"/>
          </a:xfrm>
          <a:prstGeom prst="rect">
            <a:avLst/>
          </a:prstGeom>
          <a:ln w="12700">
            <a:miter lim="400000"/>
          </a:ln>
        </p:spPr>
      </p:pic>
      <p:pic>
        <p:nvPicPr>
          <p:cNvPr id="74" name="圖片 5" descr="圖片 5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267200" y="1692275"/>
            <a:ext cx="182563" cy="519113"/>
          </a:xfrm>
          <a:prstGeom prst="rect">
            <a:avLst/>
          </a:prstGeom>
          <a:ln w="12700">
            <a:miter lim="400000"/>
          </a:ln>
        </p:spPr>
      </p:pic>
      <p:pic>
        <p:nvPicPr>
          <p:cNvPr id="75" name="圖片 6" descr="圖片 6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5508625" y="1638300"/>
            <a:ext cx="236539" cy="573088"/>
          </a:xfrm>
          <a:prstGeom prst="rect">
            <a:avLst/>
          </a:prstGeom>
          <a:ln w="12700">
            <a:miter lim="400000"/>
          </a:ln>
        </p:spPr>
      </p:pic>
      <p:pic>
        <p:nvPicPr>
          <p:cNvPr id="76" name="內容版面配置區 3" descr="內容版面配置區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602162" y="1579562"/>
            <a:ext cx="474663" cy="631826"/>
          </a:xfrm>
          <a:prstGeom prst="rect">
            <a:avLst/>
          </a:prstGeom>
          <a:ln w="12700">
            <a:miter lim="400000"/>
          </a:ln>
        </p:spPr>
      </p:pic>
      <p:pic>
        <p:nvPicPr>
          <p:cNvPr id="77" name="圖片 8" descr="圖片 8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2098675" y="1316037"/>
            <a:ext cx="609600" cy="1162051"/>
          </a:xfrm>
          <a:prstGeom prst="rect">
            <a:avLst/>
          </a:prstGeom>
          <a:ln w="12700">
            <a:miter lim="400000"/>
          </a:ln>
        </p:spPr>
      </p:pic>
      <p:sp>
        <p:nvSpPr>
          <p:cNvPr id="78" name="直線接點 12"/>
          <p:cNvSpPr/>
          <p:nvPr/>
        </p:nvSpPr>
        <p:spPr>
          <a:xfrm>
            <a:off x="5292725" y="1579563"/>
            <a:ext cx="0" cy="631826"/>
          </a:xfrm>
          <a:prstGeom prst="line">
            <a:avLst/>
          </a:prstGeom>
          <a:ln w="38100">
            <a:solidFill>
              <a:srgbClr val="000000"/>
            </a:solidFill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pic>
        <p:nvPicPr>
          <p:cNvPr id="79" name="圖片 13" descr="圖片 1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473825" y="1638300"/>
            <a:ext cx="512763" cy="631825"/>
          </a:xfrm>
          <a:prstGeom prst="rect">
            <a:avLst/>
          </a:prstGeom>
          <a:ln w="12700">
            <a:miter lim="400000"/>
          </a:ln>
        </p:spPr>
      </p:pic>
      <p:pic>
        <p:nvPicPr>
          <p:cNvPr id="80" name="內容版面配置區 3" descr="內容版面配置區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019925" y="1638300"/>
            <a:ext cx="431800" cy="665163"/>
          </a:xfrm>
          <a:prstGeom prst="rect">
            <a:avLst/>
          </a:prstGeom>
          <a:ln w="12700">
            <a:miter lim="400000"/>
          </a:ln>
        </p:spPr>
      </p:pic>
      <p:sp>
        <p:nvSpPr>
          <p:cNvPr id="81" name="直線接點 15"/>
          <p:cNvSpPr/>
          <p:nvPr/>
        </p:nvSpPr>
        <p:spPr>
          <a:xfrm>
            <a:off x="7524750" y="1638300"/>
            <a:ext cx="0" cy="631825"/>
          </a:xfrm>
          <a:prstGeom prst="line">
            <a:avLst/>
          </a:prstGeom>
          <a:ln w="25400">
            <a:solidFill>
              <a:srgbClr val="000000"/>
            </a:solidFill>
          </a:ln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sp>
        <p:nvSpPr>
          <p:cNvPr id="82" name="直線接點 16"/>
          <p:cNvSpPr/>
          <p:nvPr/>
        </p:nvSpPr>
        <p:spPr>
          <a:xfrm>
            <a:off x="7596188" y="1636713"/>
            <a:ext cx="1" cy="631826"/>
          </a:xfrm>
          <a:prstGeom prst="line">
            <a:avLst/>
          </a:prstGeom>
          <a:ln w="38100">
            <a:solidFill>
              <a:srgbClr val="000000"/>
            </a:solidFill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標題 1"/>
          <p:cNvSpPr txBox="1"/>
          <p:nvPr>
            <p:ph type="title"/>
          </p:nvPr>
        </p:nvSpPr>
        <p:spPr>
          <a:xfrm>
            <a:off x="2124075" y="206375"/>
            <a:ext cx="6562725" cy="857250"/>
          </a:xfrm>
          <a:prstGeom prst="rect">
            <a:avLst/>
          </a:prstGeom>
        </p:spPr>
        <p:txBody>
          <a:bodyPr/>
          <a:lstStyle>
            <a:lvl1pPr algn="ctr" defTabSz="905255">
              <a:defRPr sz="4356"/>
            </a:lvl1pPr>
          </a:lstStyle>
          <a:p>
            <a:pPr/>
            <a:r>
              <a:t>創作範例</a:t>
            </a:r>
          </a:p>
        </p:txBody>
      </p:sp>
      <p:pic>
        <p:nvPicPr>
          <p:cNvPr id="85" name="內容版面配置區 3" descr="內容版面配置區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771775" y="1546225"/>
            <a:ext cx="431800" cy="665163"/>
          </a:xfrm>
          <a:prstGeom prst="rect">
            <a:avLst/>
          </a:prstGeom>
          <a:ln w="12700">
            <a:miter lim="400000"/>
          </a:ln>
        </p:spPr>
      </p:pic>
      <p:pic>
        <p:nvPicPr>
          <p:cNvPr id="86" name="圖片 4" descr="圖片 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419475" y="1579562"/>
            <a:ext cx="512763" cy="631826"/>
          </a:xfrm>
          <a:prstGeom prst="rect">
            <a:avLst/>
          </a:prstGeom>
          <a:ln w="12700">
            <a:miter lim="400000"/>
          </a:ln>
        </p:spPr>
      </p:pic>
      <p:pic>
        <p:nvPicPr>
          <p:cNvPr id="87" name="圖片 5" descr="圖片 5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267200" y="1692275"/>
            <a:ext cx="182563" cy="519113"/>
          </a:xfrm>
          <a:prstGeom prst="rect">
            <a:avLst/>
          </a:prstGeom>
          <a:ln w="12700">
            <a:miter lim="400000"/>
          </a:ln>
        </p:spPr>
      </p:pic>
      <p:pic>
        <p:nvPicPr>
          <p:cNvPr id="88" name="圖片 6" descr="圖片 6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5508625" y="1638300"/>
            <a:ext cx="236539" cy="573088"/>
          </a:xfrm>
          <a:prstGeom prst="rect">
            <a:avLst/>
          </a:prstGeom>
          <a:ln w="12700">
            <a:miter lim="400000"/>
          </a:ln>
        </p:spPr>
      </p:pic>
      <p:pic>
        <p:nvPicPr>
          <p:cNvPr id="89" name="內容版面配置區 3" descr="內容版面配置區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602162" y="1579562"/>
            <a:ext cx="474663" cy="631826"/>
          </a:xfrm>
          <a:prstGeom prst="rect">
            <a:avLst/>
          </a:prstGeom>
          <a:ln w="12700">
            <a:miter lim="400000"/>
          </a:ln>
        </p:spPr>
      </p:pic>
      <p:pic>
        <p:nvPicPr>
          <p:cNvPr id="90" name="圖片 8" descr="圖片 8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2098675" y="1316037"/>
            <a:ext cx="609600" cy="1162051"/>
          </a:xfrm>
          <a:prstGeom prst="rect">
            <a:avLst/>
          </a:prstGeom>
          <a:ln w="12700">
            <a:miter lim="400000"/>
          </a:ln>
        </p:spPr>
      </p:pic>
      <p:sp>
        <p:nvSpPr>
          <p:cNvPr id="91" name="直線接點 12"/>
          <p:cNvSpPr/>
          <p:nvPr/>
        </p:nvSpPr>
        <p:spPr>
          <a:xfrm>
            <a:off x="5292725" y="1579563"/>
            <a:ext cx="0" cy="631826"/>
          </a:xfrm>
          <a:prstGeom prst="line">
            <a:avLst/>
          </a:prstGeom>
          <a:ln w="38100">
            <a:solidFill>
              <a:srgbClr val="000000"/>
            </a:solidFill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pic>
        <p:nvPicPr>
          <p:cNvPr id="92" name="圖片 13" descr="圖片 1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473825" y="1638300"/>
            <a:ext cx="512763" cy="631825"/>
          </a:xfrm>
          <a:prstGeom prst="rect">
            <a:avLst/>
          </a:prstGeom>
          <a:ln w="12700">
            <a:miter lim="400000"/>
          </a:ln>
        </p:spPr>
      </p:pic>
      <p:pic>
        <p:nvPicPr>
          <p:cNvPr id="93" name="內容版面配置區 3" descr="內容版面配置區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019925" y="1638300"/>
            <a:ext cx="431800" cy="665163"/>
          </a:xfrm>
          <a:prstGeom prst="rect">
            <a:avLst/>
          </a:prstGeom>
          <a:ln w="12700">
            <a:miter lim="400000"/>
          </a:ln>
        </p:spPr>
      </p:pic>
      <p:sp>
        <p:nvSpPr>
          <p:cNvPr id="94" name="直線接點 15"/>
          <p:cNvSpPr/>
          <p:nvPr/>
        </p:nvSpPr>
        <p:spPr>
          <a:xfrm>
            <a:off x="7524750" y="1638300"/>
            <a:ext cx="0" cy="631825"/>
          </a:xfrm>
          <a:prstGeom prst="line">
            <a:avLst/>
          </a:prstGeom>
          <a:ln w="25400">
            <a:solidFill>
              <a:srgbClr val="000000"/>
            </a:solidFill>
          </a:ln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sp>
        <p:nvSpPr>
          <p:cNvPr id="95" name="直線接點 16"/>
          <p:cNvSpPr/>
          <p:nvPr/>
        </p:nvSpPr>
        <p:spPr>
          <a:xfrm>
            <a:off x="7596188" y="1636713"/>
            <a:ext cx="1" cy="631826"/>
          </a:xfrm>
          <a:prstGeom prst="line">
            <a:avLst/>
          </a:prstGeom>
          <a:ln w="38100">
            <a:solidFill>
              <a:srgbClr val="000000"/>
            </a:solidFill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sp>
        <p:nvSpPr>
          <p:cNvPr id="96" name="文字方塊 17"/>
          <p:cNvSpPr txBox="1"/>
          <p:nvPr/>
        </p:nvSpPr>
        <p:spPr>
          <a:xfrm>
            <a:off x="2125067" y="2600325"/>
            <a:ext cx="6701781" cy="1107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>
                <a:solidFill>
                  <a:srgbClr val="C00000"/>
                </a:solidFill>
              </a:defRPr>
            </a:pPr>
            <a:r>
              <a:t>   </a:t>
            </a:r>
            <a:r>
              <a:t>ㄊ ㄊㄊ</a:t>
            </a:r>
            <a:r>
              <a:t> </a:t>
            </a:r>
            <a:r>
              <a:t>ㄣ ㄊ  ㄊ ㄚ ㄊㄊㄊ  </a:t>
            </a:r>
          </a:p>
          <a:p>
            <a:pPr>
              <a:defRPr sz="2800">
                <a:solidFill>
                  <a:srgbClr val="C00000"/>
                </a:solidFill>
              </a:defRPr>
            </a:pPr>
            <a:r>
              <a:t>   ㄚ ㄧㄧ    ㄚ  ㄚ    ㄧㄧㄚ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標題 1"/>
          <p:cNvSpPr txBox="1"/>
          <p:nvPr>
            <p:ph type="title"/>
          </p:nvPr>
        </p:nvSpPr>
        <p:spPr>
          <a:xfrm>
            <a:off x="2124075" y="206375"/>
            <a:ext cx="6562725" cy="857250"/>
          </a:xfrm>
          <a:prstGeom prst="rect">
            <a:avLst/>
          </a:prstGeom>
        </p:spPr>
        <p:txBody>
          <a:bodyPr/>
          <a:lstStyle>
            <a:lvl1pPr algn="ctr" defTabSz="905255">
              <a:defRPr sz="4356"/>
            </a:lvl1pPr>
          </a:lstStyle>
          <a:p>
            <a:pPr/>
            <a:r>
              <a:t>創作範例</a:t>
            </a:r>
          </a:p>
        </p:txBody>
      </p:sp>
      <p:pic>
        <p:nvPicPr>
          <p:cNvPr id="99" name="內容版面配置區 3" descr="內容版面配置區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771775" y="1546225"/>
            <a:ext cx="431800" cy="6651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00" name="圖片 4" descr="圖片 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419475" y="1579562"/>
            <a:ext cx="512763" cy="631826"/>
          </a:xfrm>
          <a:prstGeom prst="rect">
            <a:avLst/>
          </a:prstGeom>
          <a:ln w="12700">
            <a:miter lim="400000"/>
          </a:ln>
        </p:spPr>
      </p:pic>
      <p:pic>
        <p:nvPicPr>
          <p:cNvPr id="101" name="圖片 5" descr="圖片 5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267200" y="1692275"/>
            <a:ext cx="182563" cy="519113"/>
          </a:xfrm>
          <a:prstGeom prst="rect">
            <a:avLst/>
          </a:prstGeom>
          <a:ln w="12700">
            <a:miter lim="400000"/>
          </a:ln>
        </p:spPr>
      </p:pic>
      <p:pic>
        <p:nvPicPr>
          <p:cNvPr id="102" name="圖片 6" descr="圖片 6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7132638" y="1603375"/>
            <a:ext cx="236538" cy="5746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03" name="內容版面配置區 3" descr="內容版面配置區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602162" y="1579562"/>
            <a:ext cx="474663" cy="631826"/>
          </a:xfrm>
          <a:prstGeom prst="rect">
            <a:avLst/>
          </a:prstGeom>
          <a:ln w="12700">
            <a:miter lim="400000"/>
          </a:ln>
        </p:spPr>
      </p:pic>
      <p:pic>
        <p:nvPicPr>
          <p:cNvPr id="104" name="圖片 8" descr="圖片 8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2098675" y="1316037"/>
            <a:ext cx="609600" cy="1162051"/>
          </a:xfrm>
          <a:prstGeom prst="rect">
            <a:avLst/>
          </a:prstGeom>
          <a:ln w="12700">
            <a:miter lim="400000"/>
          </a:ln>
        </p:spPr>
      </p:pic>
      <p:sp>
        <p:nvSpPr>
          <p:cNvPr id="105" name="直線接點 12"/>
          <p:cNvSpPr/>
          <p:nvPr/>
        </p:nvSpPr>
        <p:spPr>
          <a:xfrm>
            <a:off x="5292725" y="1579563"/>
            <a:ext cx="0" cy="631826"/>
          </a:xfrm>
          <a:prstGeom prst="line">
            <a:avLst/>
          </a:prstGeom>
          <a:ln w="38100">
            <a:solidFill>
              <a:srgbClr val="000000"/>
            </a:solidFill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pic>
        <p:nvPicPr>
          <p:cNvPr id="106" name="圖片 13" descr="圖片 1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392862" y="1587500"/>
            <a:ext cx="512763" cy="633413"/>
          </a:xfrm>
          <a:prstGeom prst="rect">
            <a:avLst/>
          </a:prstGeom>
          <a:ln w="12700">
            <a:miter lim="400000"/>
          </a:ln>
        </p:spPr>
      </p:pic>
      <p:sp>
        <p:nvSpPr>
          <p:cNvPr id="107" name="直線接點 15"/>
          <p:cNvSpPr/>
          <p:nvPr/>
        </p:nvSpPr>
        <p:spPr>
          <a:xfrm>
            <a:off x="8101013" y="1636713"/>
            <a:ext cx="1" cy="631826"/>
          </a:xfrm>
          <a:prstGeom prst="line">
            <a:avLst/>
          </a:prstGeom>
          <a:ln w="25400">
            <a:solidFill>
              <a:srgbClr val="000000"/>
            </a:solidFill>
          </a:ln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sp>
        <p:nvSpPr>
          <p:cNvPr id="108" name="直線接點 16"/>
          <p:cNvSpPr/>
          <p:nvPr/>
        </p:nvSpPr>
        <p:spPr>
          <a:xfrm>
            <a:off x="8172450" y="1636713"/>
            <a:ext cx="0" cy="631826"/>
          </a:xfrm>
          <a:prstGeom prst="line">
            <a:avLst/>
          </a:prstGeom>
          <a:ln w="38100">
            <a:solidFill>
              <a:srgbClr val="000000"/>
            </a:solidFill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sp>
        <p:nvSpPr>
          <p:cNvPr id="109" name="文字方塊 2"/>
          <p:cNvSpPr txBox="1"/>
          <p:nvPr/>
        </p:nvSpPr>
        <p:spPr>
          <a:xfrm>
            <a:off x="2776538" y="2600325"/>
            <a:ext cx="5395913" cy="726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 sz="3600">
                <a:solidFill>
                  <a:srgbClr val="C00000"/>
                </a:solidFill>
              </a:defRPr>
            </a:pPr>
            <a:r>
              <a:t>B O O</a:t>
            </a:r>
            <a:r>
              <a:t>ㄣ O</a:t>
            </a:r>
            <a:r>
              <a:t> </a:t>
            </a:r>
            <a:r>
              <a:t>B </a:t>
            </a:r>
            <a:r>
              <a:t>O </a:t>
            </a:r>
            <a:r>
              <a:t>B</a:t>
            </a:r>
            <a:r>
              <a:t> O</a:t>
            </a:r>
            <a:r>
              <a:t>B~</a:t>
            </a:r>
            <a:r>
              <a:t>        </a:t>
            </a:r>
          </a:p>
        </p:txBody>
      </p:sp>
      <p:pic>
        <p:nvPicPr>
          <p:cNvPr id="110" name="圖片 17" descr="圖片 17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562600" y="1579562"/>
            <a:ext cx="512763" cy="63182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Title 1"/>
          <p:cNvSpPr txBox="1"/>
          <p:nvPr>
            <p:ph type="title"/>
          </p:nvPr>
        </p:nvSpPr>
        <p:spPr>
          <a:xfrm>
            <a:off x="1331912" y="3076575"/>
            <a:ext cx="7162801" cy="1020763"/>
          </a:xfrm>
          <a:prstGeom prst="rect">
            <a:avLst/>
          </a:prstGeom>
        </p:spPr>
        <p:txBody>
          <a:bodyPr/>
          <a:lstStyle/>
          <a:p>
            <a:pPr>
              <a:defRPr cap="none"/>
            </a:pPr>
            <a:r>
              <a:t>讓我們開始創作和練習吧</a:t>
            </a:r>
            <a:r>
              <a:t>!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Templateswise.com #173">
  <a:themeElements>
    <a:clrScheme name="Templateswise.com #173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Templateswise.com #173">
      <a:majorFont>
        <a:latin typeface="Helvetica"/>
        <a:ea typeface="Helvetica"/>
        <a:cs typeface="Helvetica"/>
      </a:majorFont>
      <a:minorFont>
        <a:latin typeface="Helvetica"/>
        <a:ea typeface="Helvetica"/>
        <a:cs typeface="Helvetica"/>
      </a:minorFont>
    </a:fontScheme>
    <a:fmtScheme name="Templateswise.com #1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Templateswise.com #173">
  <a:themeElements>
    <a:clrScheme name="Templateswise.com #173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Templateswise.com #173">
      <a:majorFont>
        <a:latin typeface="Helvetica"/>
        <a:ea typeface="Helvetica"/>
        <a:cs typeface="Helvetica"/>
      </a:majorFont>
      <a:minorFont>
        <a:latin typeface="Helvetica"/>
        <a:ea typeface="Helvetica"/>
        <a:cs typeface="Helvetica"/>
      </a:minorFont>
    </a:fontScheme>
    <a:fmtScheme name="Templateswise.com #1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