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63" r:id="rId2"/>
    <p:sldId id="288" r:id="rId3"/>
    <p:sldId id="277" r:id="rId4"/>
    <p:sldId id="291" r:id="rId5"/>
    <p:sldId id="278" r:id="rId6"/>
    <p:sldId id="279" r:id="rId7"/>
    <p:sldId id="280" r:id="rId8"/>
    <p:sldId id="281" r:id="rId9"/>
    <p:sldId id="292" r:id="rId10"/>
    <p:sldId id="265" r:id="rId11"/>
    <p:sldId id="268" r:id="rId12"/>
    <p:sldId id="282" r:id="rId13"/>
    <p:sldId id="270" r:id="rId14"/>
    <p:sldId id="283" r:id="rId15"/>
    <p:sldId id="269" r:id="rId16"/>
    <p:sldId id="284" r:id="rId17"/>
    <p:sldId id="285" r:id="rId18"/>
    <p:sldId id="286" r:id="rId19"/>
    <p:sldId id="293" r:id="rId20"/>
    <p:sldId id="300" r:id="rId21"/>
    <p:sldId id="296" r:id="rId22"/>
    <p:sldId id="299" r:id="rId23"/>
    <p:sldId id="294" r:id="rId24"/>
    <p:sldId id="297" r:id="rId25"/>
    <p:sldId id="298" r:id="rId26"/>
    <p:sldId id="272" r:id="rId27"/>
    <p:sldId id="289" r:id="rId28"/>
    <p:sldId id="287" r:id="rId2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BE1"/>
    <a:srgbClr val="9F1195"/>
    <a:srgbClr val="AA0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5036" autoAdjust="0"/>
  </p:normalViewPr>
  <p:slideViewPr>
    <p:cSldViewPr snapToGrid="0">
      <p:cViewPr varScale="1">
        <p:scale>
          <a:sx n="93" d="100"/>
          <a:sy n="93" d="100"/>
        </p:scale>
        <p:origin x="13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7AD7C-3B41-4A20-BE22-7CB7B592F207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2825BB4-DF67-45E1-9153-3FB8AECAFDE8}">
      <dgm:prSet phldrT="[文字]" custT="1"/>
      <dgm:spPr/>
      <dgm:t>
        <a:bodyPr/>
        <a:lstStyle/>
        <a:p>
          <a:r>
            <a:rPr lang="zh-TW" altLang="en-US" sz="2000" dirty="0"/>
            <a:t>通過</a:t>
          </a:r>
        </a:p>
      </dgm:t>
    </dgm:pt>
    <dgm:pt modelId="{63FF19A7-1489-4FBE-8B74-D43B3401D30E}" type="parTrans" cxnId="{F27136C2-96A9-4DA2-8C52-273E376C823D}">
      <dgm:prSet/>
      <dgm:spPr/>
      <dgm:t>
        <a:bodyPr/>
        <a:lstStyle/>
        <a:p>
          <a:endParaRPr lang="zh-TW" altLang="en-US"/>
        </a:p>
      </dgm:t>
    </dgm:pt>
    <dgm:pt modelId="{E45F1A0F-70E4-4D7B-9825-19F6AAA23E6F}" type="sibTrans" cxnId="{F27136C2-96A9-4DA2-8C52-273E376C823D}">
      <dgm:prSet/>
      <dgm:spPr/>
      <dgm:t>
        <a:bodyPr/>
        <a:lstStyle/>
        <a:p>
          <a:endParaRPr lang="zh-TW" altLang="en-US"/>
        </a:p>
      </dgm:t>
    </dgm:pt>
    <dgm:pt modelId="{DF963AD5-4E56-4B27-B122-4636DF8A8E84}">
      <dgm:prSet phldrT="[文字]" custT="1"/>
      <dgm:spPr/>
      <dgm:t>
        <a:bodyPr/>
        <a:lstStyle/>
        <a:p>
          <a:r>
            <a:rPr lang="zh-TW" altLang="en-US" sz="2000" dirty="0"/>
            <a:t>複審後通過</a:t>
          </a:r>
        </a:p>
      </dgm:t>
    </dgm:pt>
    <dgm:pt modelId="{B427DF75-FDD0-45EF-B8C0-F9A5265A101A}" type="parTrans" cxnId="{1507C4F3-9928-468A-BDAC-77BD26DED687}">
      <dgm:prSet/>
      <dgm:spPr/>
      <dgm:t>
        <a:bodyPr/>
        <a:lstStyle/>
        <a:p>
          <a:endParaRPr lang="zh-TW" altLang="en-US"/>
        </a:p>
      </dgm:t>
    </dgm:pt>
    <dgm:pt modelId="{AF5E81C8-FBA0-4643-9158-1AB7BD9FF4F7}" type="sibTrans" cxnId="{1507C4F3-9928-468A-BDAC-77BD26DED687}">
      <dgm:prSet/>
      <dgm:spPr/>
      <dgm:t>
        <a:bodyPr/>
        <a:lstStyle/>
        <a:p>
          <a:endParaRPr lang="zh-TW" altLang="en-US"/>
        </a:p>
      </dgm:t>
    </dgm:pt>
    <dgm:pt modelId="{5E2CF2F2-7E80-4872-AA6D-E91A53388A7F}">
      <dgm:prSet phldrT="[文字]" custT="1"/>
      <dgm:spPr/>
      <dgm:t>
        <a:bodyPr/>
        <a:lstStyle/>
        <a:p>
          <a:r>
            <a:rPr lang="zh-TW" altLang="en-US" sz="2000" dirty="0"/>
            <a:t>不通過</a:t>
          </a:r>
        </a:p>
      </dgm:t>
    </dgm:pt>
    <dgm:pt modelId="{A4FA9072-21E0-4ADC-8AA1-50CDE018F8AE}" type="parTrans" cxnId="{C060F221-C02D-40B2-97C7-834D9FF5681E}">
      <dgm:prSet/>
      <dgm:spPr/>
      <dgm:t>
        <a:bodyPr/>
        <a:lstStyle/>
        <a:p>
          <a:endParaRPr lang="zh-TW" altLang="en-US"/>
        </a:p>
      </dgm:t>
    </dgm:pt>
    <dgm:pt modelId="{CF1782B7-1D08-4D23-BFB2-227819183A56}" type="sibTrans" cxnId="{C060F221-C02D-40B2-97C7-834D9FF5681E}">
      <dgm:prSet/>
      <dgm:spPr/>
      <dgm:t>
        <a:bodyPr/>
        <a:lstStyle/>
        <a:p>
          <a:endParaRPr lang="zh-TW" altLang="en-US"/>
        </a:p>
      </dgm:t>
    </dgm:pt>
    <dgm:pt modelId="{0964EF4A-0289-453B-9F0A-B5B1F9F3E891}" type="pres">
      <dgm:prSet presAssocID="{B617AD7C-3B41-4A20-BE22-7CB7B592F2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B04D59-9855-4A35-B883-87438679F5D0}" type="pres">
      <dgm:prSet presAssocID="{D2825BB4-DF67-45E1-9153-3FB8AECAFDE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1AEB90-EEAE-4EC7-BD16-5A00DB9D29B7}" type="pres">
      <dgm:prSet presAssocID="{E45F1A0F-70E4-4D7B-9825-19F6AAA23E6F}" presName="sibTrans" presStyleCnt="0"/>
      <dgm:spPr/>
    </dgm:pt>
    <dgm:pt modelId="{CF6BCA55-C469-4AD6-9B35-A2117A526174}" type="pres">
      <dgm:prSet presAssocID="{DF963AD5-4E56-4B27-B122-4636DF8A8E8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BDF866-7E8D-4C72-99C1-16AB6B24B416}" type="pres">
      <dgm:prSet presAssocID="{AF5E81C8-FBA0-4643-9158-1AB7BD9FF4F7}" presName="sibTrans" presStyleCnt="0"/>
      <dgm:spPr/>
    </dgm:pt>
    <dgm:pt modelId="{887FAD4A-F6DF-496D-AE02-A09ABE4B6D04}" type="pres">
      <dgm:prSet presAssocID="{5E2CF2F2-7E80-4872-AA6D-E91A53388A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87552D5-2F69-4D99-8B98-B710C65979BF}" type="presOf" srcId="{B617AD7C-3B41-4A20-BE22-7CB7B592F207}" destId="{0964EF4A-0289-453B-9F0A-B5B1F9F3E891}" srcOrd="0" destOrd="0" presId="urn:microsoft.com/office/officeart/2005/8/layout/default"/>
    <dgm:cxn modelId="{1507C4F3-9928-468A-BDAC-77BD26DED687}" srcId="{B617AD7C-3B41-4A20-BE22-7CB7B592F207}" destId="{DF963AD5-4E56-4B27-B122-4636DF8A8E84}" srcOrd="1" destOrd="0" parTransId="{B427DF75-FDD0-45EF-B8C0-F9A5265A101A}" sibTransId="{AF5E81C8-FBA0-4643-9158-1AB7BD9FF4F7}"/>
    <dgm:cxn modelId="{033CFF2E-5C1E-47E6-A6C0-D1986062E3A3}" type="presOf" srcId="{5E2CF2F2-7E80-4872-AA6D-E91A53388A7F}" destId="{887FAD4A-F6DF-496D-AE02-A09ABE4B6D04}" srcOrd="0" destOrd="0" presId="urn:microsoft.com/office/officeart/2005/8/layout/default"/>
    <dgm:cxn modelId="{6A057F1F-5823-42EE-8D1A-13259801D794}" type="presOf" srcId="{DF963AD5-4E56-4B27-B122-4636DF8A8E84}" destId="{CF6BCA55-C469-4AD6-9B35-A2117A526174}" srcOrd="0" destOrd="0" presId="urn:microsoft.com/office/officeart/2005/8/layout/default"/>
    <dgm:cxn modelId="{C060F221-C02D-40B2-97C7-834D9FF5681E}" srcId="{B617AD7C-3B41-4A20-BE22-7CB7B592F207}" destId="{5E2CF2F2-7E80-4872-AA6D-E91A53388A7F}" srcOrd="2" destOrd="0" parTransId="{A4FA9072-21E0-4ADC-8AA1-50CDE018F8AE}" sibTransId="{CF1782B7-1D08-4D23-BFB2-227819183A56}"/>
    <dgm:cxn modelId="{F27136C2-96A9-4DA2-8C52-273E376C823D}" srcId="{B617AD7C-3B41-4A20-BE22-7CB7B592F207}" destId="{D2825BB4-DF67-45E1-9153-3FB8AECAFDE8}" srcOrd="0" destOrd="0" parTransId="{63FF19A7-1489-4FBE-8B74-D43B3401D30E}" sibTransId="{E45F1A0F-70E4-4D7B-9825-19F6AAA23E6F}"/>
    <dgm:cxn modelId="{DD3A3204-025A-4C91-83AF-B41F36AF7C84}" type="presOf" srcId="{D2825BB4-DF67-45E1-9153-3FB8AECAFDE8}" destId="{6AB04D59-9855-4A35-B883-87438679F5D0}" srcOrd="0" destOrd="0" presId="urn:microsoft.com/office/officeart/2005/8/layout/default"/>
    <dgm:cxn modelId="{55FDC1B7-12AE-45E4-98F7-303EE9DA1D27}" type="presParOf" srcId="{0964EF4A-0289-453B-9F0A-B5B1F9F3E891}" destId="{6AB04D59-9855-4A35-B883-87438679F5D0}" srcOrd="0" destOrd="0" presId="urn:microsoft.com/office/officeart/2005/8/layout/default"/>
    <dgm:cxn modelId="{D1D6AD18-BFD3-48EA-AF95-EFF9E344174E}" type="presParOf" srcId="{0964EF4A-0289-453B-9F0A-B5B1F9F3E891}" destId="{241AEB90-EEAE-4EC7-BD16-5A00DB9D29B7}" srcOrd="1" destOrd="0" presId="urn:microsoft.com/office/officeart/2005/8/layout/default"/>
    <dgm:cxn modelId="{3BD9B603-B8F5-43FF-8FB0-83CC821FD81F}" type="presParOf" srcId="{0964EF4A-0289-453B-9F0A-B5B1F9F3E891}" destId="{CF6BCA55-C469-4AD6-9B35-A2117A526174}" srcOrd="2" destOrd="0" presId="urn:microsoft.com/office/officeart/2005/8/layout/default"/>
    <dgm:cxn modelId="{6C66411C-3661-466F-B49B-87482E6496D7}" type="presParOf" srcId="{0964EF4A-0289-453B-9F0A-B5B1F9F3E891}" destId="{D7BDF866-7E8D-4C72-99C1-16AB6B24B416}" srcOrd="3" destOrd="0" presId="urn:microsoft.com/office/officeart/2005/8/layout/default"/>
    <dgm:cxn modelId="{806F2909-58D1-46BF-B633-B479FA0A9179}" type="presParOf" srcId="{0964EF4A-0289-453B-9F0A-B5B1F9F3E891}" destId="{887FAD4A-F6DF-496D-AE02-A09ABE4B6D0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04D59-9855-4A35-B883-87438679F5D0}">
      <dsp:nvSpPr>
        <dsp:cNvPr id="0" name=""/>
        <dsp:cNvSpPr/>
      </dsp:nvSpPr>
      <dsp:spPr>
        <a:xfrm>
          <a:off x="0" y="261230"/>
          <a:ext cx="1536225" cy="9217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通過</a:t>
          </a:r>
        </a:p>
      </dsp:txBody>
      <dsp:txXfrm>
        <a:off x="0" y="261230"/>
        <a:ext cx="1536225" cy="921735"/>
      </dsp:txXfrm>
    </dsp:sp>
    <dsp:sp modelId="{CF6BCA55-C469-4AD6-9B35-A2117A526174}">
      <dsp:nvSpPr>
        <dsp:cNvPr id="0" name=""/>
        <dsp:cNvSpPr/>
      </dsp:nvSpPr>
      <dsp:spPr>
        <a:xfrm>
          <a:off x="1689848" y="261230"/>
          <a:ext cx="1536225" cy="9217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複審後通過</a:t>
          </a:r>
        </a:p>
      </dsp:txBody>
      <dsp:txXfrm>
        <a:off x="1689848" y="261230"/>
        <a:ext cx="1536225" cy="921735"/>
      </dsp:txXfrm>
    </dsp:sp>
    <dsp:sp modelId="{887FAD4A-F6DF-496D-AE02-A09ABE4B6D04}">
      <dsp:nvSpPr>
        <dsp:cNvPr id="0" name=""/>
        <dsp:cNvSpPr/>
      </dsp:nvSpPr>
      <dsp:spPr>
        <a:xfrm>
          <a:off x="3379697" y="261230"/>
          <a:ext cx="1536225" cy="92173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/>
            <a:t>不通過</a:t>
          </a:r>
        </a:p>
      </dsp:txBody>
      <dsp:txXfrm>
        <a:off x="3379697" y="261230"/>
        <a:ext cx="1536225" cy="921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3561D-03FF-4720-A6F9-0C0BECFA682C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0AB4-C5BB-4568-8EEB-00185FFD77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248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9143-F583-4FD1-ADF8-2C91A2F6C79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32DFE-3EE3-4BC2-A646-F105B49136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18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各位辛苦的桃園市老師們</a:t>
            </a:r>
            <a:r>
              <a:rPr lang="en-US" altLang="zh-TW" dirty="0"/>
              <a:t>…</a:t>
            </a:r>
            <a:r>
              <a:rPr lang="zh-TW" altLang="en-US" dirty="0"/>
              <a:t>大家午安</a:t>
            </a:r>
            <a:endParaRPr lang="en-US" altLang="zh-TW" dirty="0"/>
          </a:p>
          <a:p>
            <a:r>
              <a:rPr lang="zh-TW" altLang="en-US" dirty="0"/>
              <a:t>歡迎大家來參與今天下的教師社群申辦說明會</a:t>
            </a:r>
            <a:endParaRPr lang="en-US" altLang="zh-TW" dirty="0"/>
          </a:p>
          <a:p>
            <a:r>
              <a:rPr lang="zh-TW" altLang="en-US" dirty="0"/>
              <a:t>我</a:t>
            </a:r>
            <a:r>
              <a:rPr lang="zh-TW" altLang="en-US" dirty="0" smtClean="0"/>
              <a:t>是大有國小的蔡佩宜</a:t>
            </a:r>
            <a:endParaRPr lang="en-US" altLang="zh-TW" dirty="0"/>
          </a:p>
          <a:p>
            <a:r>
              <a:rPr lang="zh-TW" altLang="en-US" dirty="0"/>
              <a:t>今天由我來跟各位師長們報告</a:t>
            </a:r>
            <a:r>
              <a:rPr lang="en-US" altLang="zh-TW" dirty="0" smtClean="0"/>
              <a:t>115</a:t>
            </a:r>
            <a:r>
              <a:rPr lang="zh-TW" altLang="en-US" dirty="0" smtClean="0"/>
              <a:t>學年</a:t>
            </a:r>
            <a:r>
              <a:rPr lang="zh-TW" altLang="en-US" dirty="0"/>
              <a:t>度教師學習社群的申報說明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大家可以掃簡報上的</a:t>
            </a:r>
            <a:r>
              <a:rPr lang="en-US" altLang="zh-TW" dirty="0" err="1"/>
              <a:t>qr</a:t>
            </a:r>
            <a:r>
              <a:rPr lang="en-US" altLang="zh-TW" dirty="0"/>
              <a:t>-code…</a:t>
            </a:r>
            <a:r>
              <a:rPr lang="zh-TW" altLang="en-US" dirty="0"/>
              <a:t>裡面的檔案是今年的社群申辦計畫</a:t>
            </a:r>
            <a:endParaRPr lang="en-US" altLang="zh-TW" dirty="0"/>
          </a:p>
          <a:p>
            <a:r>
              <a:rPr lang="zh-TW" altLang="en-US" dirty="0"/>
              <a:t>大家可以存下來參考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829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今年的社群類型與運作方式與去年沒有差異</a:t>
            </a:r>
            <a:endParaRPr lang="en-US" altLang="zh-TW" dirty="0"/>
          </a:p>
          <a:p>
            <a:r>
              <a:rPr lang="zh-TW" altLang="en-US" dirty="0"/>
              <a:t>一樣是分成三個類型的社群</a:t>
            </a:r>
            <a:endParaRPr lang="en-US" altLang="zh-TW" dirty="0"/>
          </a:p>
          <a:p>
            <a:r>
              <a:rPr lang="zh-TW" altLang="en-US" dirty="0"/>
              <a:t>第一類是基礎專業社群</a:t>
            </a:r>
            <a:endParaRPr lang="en-US" altLang="zh-TW" dirty="0"/>
          </a:p>
          <a:p>
            <a:r>
              <a:rPr lang="zh-TW" altLang="en-US" dirty="0"/>
              <a:t>第二類是初階專業學習社群</a:t>
            </a:r>
            <a:endParaRPr lang="en-US" altLang="zh-TW" dirty="0"/>
          </a:p>
          <a:p>
            <a:r>
              <a:rPr lang="zh-TW" altLang="en-US" dirty="0"/>
              <a:t>第三類是進階專業學習社群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9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首先是基礎專業學習社群</a:t>
            </a:r>
            <a:endParaRPr lang="en-US" altLang="zh-TW" dirty="0"/>
          </a:p>
          <a:p>
            <a:r>
              <a:rPr lang="zh-TW" altLang="en-US" dirty="0"/>
              <a:t>這個社群的運作比較容易</a:t>
            </a:r>
            <a:endParaRPr lang="en-US" altLang="zh-TW" dirty="0"/>
          </a:p>
          <a:p>
            <a:r>
              <a:rPr lang="zh-TW" altLang="en-US" dirty="0"/>
              <a:t>只要有</a:t>
            </a:r>
            <a:r>
              <a:rPr lang="en-US" altLang="zh-TW" dirty="0"/>
              <a:t>3</a:t>
            </a:r>
            <a:r>
              <a:rPr lang="zh-TW" altLang="en-US" dirty="0"/>
              <a:t>位老師即可申請，</a:t>
            </a:r>
            <a:endParaRPr lang="en-US" altLang="zh-TW" dirty="0"/>
          </a:p>
          <a:p>
            <a:r>
              <a:rPr lang="zh-TW" altLang="en-US" dirty="0"/>
              <a:t>主題只要跟老師教學學生學習有相關即可</a:t>
            </a:r>
            <a:endParaRPr lang="en-US" altLang="zh-TW" dirty="0"/>
          </a:p>
          <a:p>
            <a:r>
              <a:rPr lang="zh-TW" altLang="en-US" dirty="0"/>
              <a:t>活動次數一個學年只要</a:t>
            </a:r>
            <a:r>
              <a:rPr lang="en-US" altLang="zh-TW" dirty="0"/>
              <a:t>5</a:t>
            </a:r>
            <a:r>
              <a:rPr lang="zh-TW" altLang="en-US" dirty="0"/>
              <a:t>次</a:t>
            </a:r>
            <a:endParaRPr lang="en-US" altLang="zh-TW" dirty="0"/>
          </a:p>
          <a:p>
            <a:r>
              <a:rPr lang="zh-TW" altLang="en-US" dirty="0"/>
              <a:t>經費有</a:t>
            </a:r>
            <a:r>
              <a:rPr lang="en-US" altLang="zh-TW" dirty="0"/>
              <a:t>6000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zh-TW" altLang="en-US" dirty="0"/>
              <a:t>而這個社群的限制就是經費只能補助講師鐘點費</a:t>
            </a:r>
            <a:endParaRPr lang="en-US" altLang="zh-TW" dirty="0"/>
          </a:p>
          <a:p>
            <a:r>
              <a:rPr lang="zh-TW" altLang="en-US" dirty="0"/>
              <a:t>大家在執行時再留意一下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93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那五次的活動如何規劃呢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大家可以參考計畫中的社群範例</a:t>
            </a:r>
            <a:endParaRPr lang="en-US" altLang="zh-TW" dirty="0"/>
          </a:p>
          <a:p>
            <a:r>
              <a:rPr lang="zh-TW" altLang="en-US" dirty="0"/>
              <a:t>五次如何安排老師們可以是社群情況而定</a:t>
            </a:r>
            <a:endParaRPr lang="en-US" altLang="zh-TW" dirty="0"/>
          </a:p>
          <a:p>
            <a:r>
              <a:rPr lang="zh-TW" altLang="en-US" dirty="0"/>
              <a:t>只有兩個部份一定要納入</a:t>
            </a:r>
            <a:endParaRPr lang="en-US" altLang="zh-TW" dirty="0"/>
          </a:p>
          <a:p>
            <a:r>
              <a:rPr lang="zh-TW" altLang="en-US" dirty="0"/>
              <a:t>第一部分：要辦理至少一場研習</a:t>
            </a:r>
            <a:endParaRPr lang="en-US" altLang="zh-TW" dirty="0"/>
          </a:p>
          <a:p>
            <a:r>
              <a:rPr lang="zh-TW" altLang="en-US" dirty="0"/>
              <a:t>   老師們可以辦一場</a:t>
            </a:r>
            <a:r>
              <a:rPr lang="en-US" altLang="zh-TW" dirty="0"/>
              <a:t>3</a:t>
            </a:r>
            <a:r>
              <a:rPr lang="zh-TW" altLang="en-US" dirty="0"/>
              <a:t>小時研習，請市外的講師</a:t>
            </a:r>
            <a:endParaRPr lang="en-US" altLang="zh-TW" dirty="0"/>
          </a:p>
          <a:p>
            <a:r>
              <a:rPr lang="zh-TW" altLang="en-US" dirty="0"/>
              <a:t>   或是辦兩場以上，</a:t>
            </a:r>
            <a:r>
              <a:rPr lang="en-US" altLang="zh-TW" dirty="0"/>
              <a:t>2-3</a:t>
            </a:r>
            <a:r>
              <a:rPr lang="zh-TW" altLang="en-US" dirty="0"/>
              <a:t>小時的研習，請桃園市的</a:t>
            </a:r>
            <a:r>
              <a:rPr lang="zh-TW" altLang="en-US" dirty="0" smtClean="0"/>
              <a:t>講師</a:t>
            </a:r>
            <a:endParaRPr lang="en-US" altLang="zh-TW" dirty="0" smtClean="0"/>
          </a:p>
          <a:p>
            <a:r>
              <a:rPr lang="en-US" altLang="zh-TW" dirty="0" smtClean="0"/>
              <a:t>   </a:t>
            </a:r>
            <a:r>
              <a:rPr lang="zh-TW" altLang="en-US" dirty="0" smtClean="0"/>
              <a:t>避免都是社群內成員進行分享  </a:t>
            </a:r>
            <a:endParaRPr lang="en-US" altLang="zh-TW" dirty="0"/>
          </a:p>
          <a:p>
            <a:r>
              <a:rPr lang="zh-TW" altLang="en-US" dirty="0"/>
              <a:t>第二部分：期末要辦一場社群成果</a:t>
            </a:r>
            <a:endParaRPr lang="en-US" altLang="zh-TW" dirty="0"/>
          </a:p>
          <a:p>
            <a:r>
              <a:rPr lang="zh-TW" altLang="en-US" dirty="0"/>
              <a:t>這個社群成果不限形式，大家可以參加社群召集人研習，裡面會有詳細的課程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83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接下來是初階專業學習社群</a:t>
            </a:r>
            <a:endParaRPr lang="en-US" altLang="zh-TW" dirty="0"/>
          </a:p>
          <a:p>
            <a:r>
              <a:rPr lang="zh-TW" altLang="en-US" dirty="0"/>
              <a:t>這個社群和剛剛基礎社群的運作方式差不多</a:t>
            </a:r>
            <a:endParaRPr lang="en-US" altLang="zh-TW" dirty="0"/>
          </a:p>
          <a:p>
            <a:r>
              <a:rPr lang="zh-TW" altLang="en-US" dirty="0"/>
              <a:t>一樣只要有</a:t>
            </a:r>
            <a:r>
              <a:rPr lang="en-US" altLang="zh-TW" dirty="0"/>
              <a:t>3</a:t>
            </a:r>
            <a:r>
              <a:rPr lang="zh-TW" altLang="en-US" dirty="0"/>
              <a:t>位老師即可申請，</a:t>
            </a:r>
            <a:endParaRPr lang="en-US" altLang="zh-TW" dirty="0"/>
          </a:p>
          <a:p>
            <a:r>
              <a:rPr lang="zh-TW" altLang="en-US" dirty="0"/>
              <a:t>主題也要跟老師教學學生學習有相關即可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而差異在於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活動次數一個學年需要至少</a:t>
            </a:r>
            <a:r>
              <a:rPr lang="en-US" altLang="zh-TW" dirty="0"/>
              <a:t>8</a:t>
            </a:r>
            <a:r>
              <a:rPr lang="zh-TW" altLang="en-US" dirty="0"/>
              <a:t>次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經費有</a:t>
            </a:r>
            <a:r>
              <a:rPr lang="en-US" altLang="zh-TW" dirty="0"/>
              <a:t>16000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需要有兩次的共備觀議課，</a:t>
            </a:r>
            <a:r>
              <a:rPr lang="zh-TW" altLang="zh-TW" sz="1200" u="sng" dirty="0">
                <a:solidFill>
                  <a:schemeClr val="tx1"/>
                </a:solidFill>
                <a:effectLst/>
              </a:rPr>
              <a:t>觀議課必需邀請</a:t>
            </a:r>
            <a:r>
              <a:rPr lang="zh-TW" altLang="zh-TW" sz="1200" dirty="0">
                <a:solidFill>
                  <a:schemeClr val="tx1"/>
                </a:solidFill>
                <a:effectLst/>
              </a:rPr>
              <a:t>市內專業回饋人才</a:t>
            </a:r>
            <a:r>
              <a:rPr lang="en-US" altLang="zh-TW" sz="1200" dirty="0">
                <a:solidFill>
                  <a:schemeClr val="tx1"/>
                </a:solidFill>
                <a:effectLst/>
              </a:rPr>
              <a:t>(</a:t>
            </a:r>
            <a:r>
              <a:rPr lang="zh-TW" altLang="zh-TW" sz="1200" dirty="0">
                <a:solidFill>
                  <a:schemeClr val="tx1"/>
                </a:solidFill>
                <a:effectLst/>
              </a:rPr>
              <a:t>國教輔導團團員或人才庫名單皆可</a:t>
            </a:r>
            <a:r>
              <a:rPr lang="en-US" altLang="zh-TW" sz="1200" dirty="0">
                <a:solidFill>
                  <a:schemeClr val="tx1"/>
                </a:solidFill>
                <a:effectLst/>
              </a:rPr>
              <a:t>)</a:t>
            </a:r>
            <a:r>
              <a:rPr lang="zh-TW" altLang="zh-TW" sz="1200" dirty="0">
                <a:solidFill>
                  <a:schemeClr val="tx1"/>
                </a:solidFill>
                <a:effectLst/>
              </a:rPr>
              <a:t>到校進行觀課回饋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sz="1800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需</a:t>
            </a:r>
            <a:r>
              <a:rPr lang="zh-TW" altLang="zh-TW" sz="1800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參與市內績優社群徵選。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另外社群召集人會希望有三年以上的教學年資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317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而社群八次的活動規劃大家可以參考計畫中的社群範例</a:t>
            </a:r>
            <a:endParaRPr lang="en-US" altLang="zh-TW" dirty="0"/>
          </a:p>
          <a:p>
            <a:r>
              <a:rPr lang="zh-TW" altLang="en-US" dirty="0"/>
              <a:t>要提醒大家的是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在安排共備觀議課時</a:t>
            </a:r>
            <a:endParaRPr lang="en-US" altLang="zh-TW" dirty="0"/>
          </a:p>
          <a:p>
            <a:r>
              <a:rPr lang="zh-TW" altLang="en-US" dirty="0"/>
              <a:t>備、觀議課不宜在同一天，</a:t>
            </a:r>
          </a:p>
          <a:p>
            <a:r>
              <a:rPr lang="zh-TW" altLang="en-US" dirty="0"/>
              <a:t>而公開授課的時間需安排於共同備課之後，這樣比較合理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22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第三個部分是進階專業學習社群</a:t>
            </a:r>
            <a:endParaRPr lang="en-US" altLang="zh-TW" dirty="0"/>
          </a:p>
          <a:p>
            <a:r>
              <a:rPr lang="zh-TW" altLang="en-US" dirty="0"/>
              <a:t>這個社群和初階社群的運作方式差不多</a:t>
            </a:r>
            <a:endParaRPr lang="en-US" altLang="zh-TW" dirty="0"/>
          </a:p>
          <a:p>
            <a:r>
              <a:rPr lang="zh-TW" altLang="en-US" dirty="0"/>
              <a:t>主題也要跟老師教學學生學習有相關即可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而差異在於</a:t>
            </a:r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參與的人數最少要</a:t>
            </a:r>
            <a:r>
              <a:rPr lang="en-US" altLang="zh-TW" dirty="0"/>
              <a:t>6</a:t>
            </a:r>
            <a:r>
              <a:rPr lang="zh-TW" altLang="en-US" dirty="0"/>
              <a:t>人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活動次數一個學年需要至少</a:t>
            </a:r>
            <a:r>
              <a:rPr lang="en-US" altLang="zh-TW" dirty="0"/>
              <a:t>12</a:t>
            </a:r>
            <a:r>
              <a:rPr lang="zh-TW" altLang="en-US" dirty="0"/>
              <a:t>次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經費有</a:t>
            </a:r>
            <a:r>
              <a:rPr lang="en-US" altLang="zh-TW" dirty="0"/>
              <a:t>36000</a:t>
            </a:r>
            <a:r>
              <a:rPr lang="zh-TW" altLang="en-US" dirty="0"/>
              <a:t>元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需要產出一份</a:t>
            </a:r>
            <a:r>
              <a:rPr lang="zh-TW" altLang="zh-TW" sz="1200" dirty="0">
                <a:effectLst/>
              </a:rPr>
              <a:t>跨領域主題課程方案</a:t>
            </a:r>
            <a:r>
              <a:rPr lang="zh-TW" altLang="en-US" sz="1200" dirty="0">
                <a:effectLst/>
              </a:rPr>
              <a:t>，完成後大家可以視情況參加教學競賽</a:t>
            </a:r>
            <a:endParaRPr lang="en-US" altLang="zh-TW" sz="1200" dirty="0">
              <a:effectLst/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而社群召集人會希望有三年以上的教學年資外還可以減授一節課，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5205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而社群</a:t>
            </a:r>
            <a:r>
              <a:rPr lang="en-US" altLang="zh-TW" dirty="0"/>
              <a:t>12</a:t>
            </a:r>
            <a:r>
              <a:rPr lang="zh-TW" altLang="en-US" dirty="0"/>
              <a:t>次的活動規劃大家可以參考計畫中的社</a:t>
            </a:r>
            <a:r>
              <a:rPr lang="zh-TW" altLang="en-US" dirty="0" smtClean="0"/>
              <a:t>群範例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1465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接下來說明的是計畫的另一個部份</a:t>
            </a:r>
            <a:r>
              <a:rPr lang="en-US" altLang="zh-TW" dirty="0"/>
              <a:t>-</a:t>
            </a:r>
            <a:r>
              <a:rPr lang="zh-TW" altLang="en-US" dirty="0"/>
              <a:t>經費概算表</a:t>
            </a:r>
            <a:endParaRPr lang="en-US" altLang="zh-TW" dirty="0"/>
          </a:p>
          <a:p>
            <a:r>
              <a:rPr lang="zh-TW" altLang="en-US" dirty="0"/>
              <a:t>首先是基礎社群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因為經費只能支講座鐘點費</a:t>
            </a:r>
            <a:endParaRPr lang="en-US" altLang="zh-TW" dirty="0"/>
          </a:p>
          <a:p>
            <a:r>
              <a:rPr lang="zh-TW" altLang="en-US" dirty="0"/>
              <a:t>因此比較單純簡單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197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而初階及進階社群也不會複雜</a:t>
            </a:r>
            <a:endParaRPr lang="en-US" altLang="zh-TW" dirty="0"/>
          </a:p>
          <a:p>
            <a:r>
              <a:rPr lang="zh-TW" altLang="en-US" dirty="0"/>
              <a:t>相關規定都在支用說明處有說明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比較需要提醒大家的是</a:t>
            </a:r>
            <a:endParaRPr lang="en-US" altLang="zh-TW" dirty="0"/>
          </a:p>
          <a:p>
            <a:r>
              <a:rPr lang="zh-TW" altLang="en-US" dirty="0"/>
              <a:t>第三項</a:t>
            </a:r>
            <a:r>
              <a:rPr lang="en-US" altLang="zh-TW" sz="1800" kern="0" dirty="0" err="1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專業人才諮詢費</a:t>
            </a:r>
            <a:r>
              <a:rPr lang="zh-TW" altLang="en-US" sz="1800" kern="0" dirty="0">
                <a:solidFill>
                  <a:srgbClr val="000000"/>
                </a:solidFill>
                <a:effectLst/>
                <a:latin typeface="標楷體" panose="03000509000000000000" pitchFamily="65" charset="-120"/>
                <a:cs typeface="Times New Roman" panose="02020603050405020304" pitchFamily="18" charset="0"/>
              </a:rPr>
              <a:t>必須</a:t>
            </a:r>
            <a:r>
              <a:rPr lang="zh-TW" altLang="zh-TW" sz="1800" b="1" u="sng" kern="0" dirty="0"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列為必要項目可增列不可刪減</a:t>
            </a:r>
            <a:endParaRPr lang="en-US" altLang="zh-TW" dirty="0"/>
          </a:p>
          <a:p>
            <a:r>
              <a:rPr lang="zh-TW" altLang="en-US" dirty="0"/>
              <a:t>另外，這個部分也須留意</a:t>
            </a:r>
            <a:endParaRPr lang="en-US" altLang="zh-TW" dirty="0"/>
          </a:p>
          <a:p>
            <a:r>
              <a:rPr lang="zh-TW" altLang="zh-TW" b="1" u="dbl" dirty="0"/>
              <a:t>同校人員不得支領諮詢費</a:t>
            </a:r>
            <a:endParaRPr lang="en-US" altLang="zh-TW" b="1" u="dbl" dirty="0"/>
          </a:p>
          <a:p>
            <a:endParaRPr lang="en-US" altLang="zh-TW" b="1" u="dbl" dirty="0"/>
          </a:p>
          <a:p>
            <a:r>
              <a:rPr lang="zh-TW" altLang="en-US" b="1" u="dbl" dirty="0"/>
              <a:t>也就是要請大家要請非同校的師長入校進行備觀議課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995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最後要跟各位師長說明這幾年在審查申辦計畫時</a:t>
            </a:r>
            <a:endParaRPr lang="en-US" altLang="zh-TW" dirty="0"/>
          </a:p>
          <a:p>
            <a:r>
              <a:rPr lang="zh-TW" altLang="en-US" dirty="0"/>
              <a:t>常出現的的問題排行榜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因為是線上申辦</a:t>
            </a:r>
            <a:endParaRPr lang="en-US" altLang="zh-TW" dirty="0"/>
          </a:p>
          <a:p>
            <a:r>
              <a:rPr lang="zh-TW" altLang="en-US" dirty="0"/>
              <a:t>因此等一下我會截圖讓大家了解</a:t>
            </a:r>
            <a:endParaRPr lang="en-US" altLang="zh-TW" dirty="0"/>
          </a:p>
          <a:p>
            <a:r>
              <a:rPr lang="zh-TW" altLang="en-US" dirty="0"/>
              <a:t>大家也可以在等一下的操作說明時再看清楚整個介面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21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今天的一個小時分成兩個部分進行</a:t>
            </a:r>
            <a:endParaRPr lang="en-US" altLang="zh-TW" dirty="0"/>
          </a:p>
          <a:p>
            <a:r>
              <a:rPr lang="zh-TW" altLang="en-US" dirty="0"/>
              <a:t>前</a:t>
            </a:r>
            <a:r>
              <a:rPr lang="en-US" altLang="zh-TW" dirty="0"/>
              <a:t>30</a:t>
            </a:r>
            <a:r>
              <a:rPr lang="zh-TW" altLang="en-US" dirty="0"/>
              <a:t>分鐘由我來跟大家報告</a:t>
            </a:r>
            <a:r>
              <a:rPr lang="en-US" altLang="zh-TW" dirty="0" smtClean="0"/>
              <a:t>114</a:t>
            </a:r>
            <a:r>
              <a:rPr lang="zh-TW" altLang="en-US" dirty="0" smtClean="0"/>
              <a:t>學年</a:t>
            </a:r>
            <a:r>
              <a:rPr lang="zh-TW" altLang="en-US" dirty="0"/>
              <a:t>度社群申辦的規則</a:t>
            </a:r>
            <a:endParaRPr lang="en-US" altLang="zh-TW" dirty="0"/>
          </a:p>
          <a:p>
            <a:r>
              <a:rPr lang="zh-TW" altLang="en-US" dirty="0"/>
              <a:t>後</a:t>
            </a:r>
            <a:r>
              <a:rPr lang="en-US" altLang="zh-TW" dirty="0"/>
              <a:t>30</a:t>
            </a:r>
            <a:r>
              <a:rPr lang="zh-TW" altLang="en-US" dirty="0"/>
              <a:t>分鐘則由王懷憲主任為大家說明線上申辦的操作部分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而第一部份我將分成三個部分跟各位師長說明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1748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常見的問題排行榜的第一名及第二名</a:t>
            </a:r>
            <a:endParaRPr lang="en-US" altLang="zh-TW" dirty="0"/>
          </a:p>
          <a:p>
            <a:r>
              <a:rPr lang="zh-TW" altLang="en-US" dirty="0"/>
              <a:t>是</a:t>
            </a:r>
            <a:r>
              <a:rPr lang="en-US" altLang="zh-TW" dirty="0"/>
              <a:t>《</a:t>
            </a:r>
            <a:r>
              <a:rPr lang="zh-TW" altLang="en-US" dirty="0"/>
              <a:t>沒有列出講座的主題</a:t>
            </a:r>
            <a:r>
              <a:rPr lang="en-US" altLang="zh-TW" dirty="0"/>
              <a:t>》</a:t>
            </a:r>
            <a:r>
              <a:rPr lang="zh-TW" altLang="en-US" dirty="0"/>
              <a:t>及</a:t>
            </a:r>
            <a:r>
              <a:rPr lang="en-US" altLang="zh-TW" dirty="0"/>
              <a:t>《</a:t>
            </a:r>
            <a:r>
              <a:rPr lang="zh-TW" altLang="en-US" dirty="0"/>
              <a:t>講師交代不清楚</a:t>
            </a:r>
            <a:r>
              <a:rPr lang="en-US" altLang="zh-TW" dirty="0"/>
              <a:t>》</a:t>
            </a:r>
          </a:p>
          <a:p>
            <a:endParaRPr lang="en-US" altLang="zh-TW" dirty="0"/>
          </a:p>
          <a:p>
            <a:r>
              <a:rPr lang="zh-TW" altLang="en-US" dirty="0"/>
              <a:t>大家看一下這是線上申辦時的介面</a:t>
            </a:r>
            <a:endParaRPr lang="en-US" altLang="zh-TW" dirty="0"/>
          </a:p>
          <a:p>
            <a:r>
              <a:rPr lang="zh-TW" altLang="en-US" dirty="0"/>
              <a:t>通常沒有通過的是這一個</a:t>
            </a:r>
            <a:r>
              <a:rPr lang="en-US" altLang="zh-TW" dirty="0"/>
              <a:t>….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6474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想要通過</a:t>
            </a:r>
            <a:r>
              <a:rPr lang="zh-TW" altLang="en-US" dirty="0" smtClean="0"/>
              <a:t>的話就要</a:t>
            </a:r>
            <a:r>
              <a:rPr lang="zh-TW" altLang="en-US" dirty="0"/>
              <a:t>這樣寫</a:t>
            </a:r>
            <a:r>
              <a:rPr lang="en-US" altLang="zh-TW" dirty="0"/>
              <a:t>……</a:t>
            </a:r>
          </a:p>
          <a:p>
            <a:endParaRPr lang="en-US" altLang="zh-TW" dirty="0"/>
          </a:p>
          <a:p>
            <a:r>
              <a:rPr lang="en-US" altLang="zh-TW" dirty="0"/>
              <a:t>1.</a:t>
            </a:r>
            <a:r>
              <a:rPr lang="zh-TW" altLang="en-US" dirty="0"/>
              <a:t>寫上研習主題</a:t>
            </a:r>
            <a:r>
              <a:rPr lang="en-US" altLang="zh-TW" dirty="0"/>
              <a:t>(</a:t>
            </a:r>
            <a:r>
              <a:rPr lang="zh-TW" altLang="en-US" dirty="0"/>
              <a:t>暫時定的主題也沒關係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但要跟社群有關係</a:t>
            </a:r>
            <a:endParaRPr lang="en-US" altLang="zh-TW" dirty="0"/>
          </a:p>
          <a:p>
            <a:r>
              <a:rPr lang="zh-TW" altLang="en-US" dirty="0"/>
              <a:t>不要是班級經營的社群，卻辦了桌球技巧的研習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要選對實施方式</a:t>
            </a:r>
            <a:endParaRPr lang="en-US" altLang="zh-TW" dirty="0"/>
          </a:p>
          <a:p>
            <a:r>
              <a:rPr lang="zh-TW" altLang="en-US" dirty="0"/>
              <a:t>請講師的研習一定要選專題講座，不要選主題經驗分享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請講師的研習一定要選專題講座，不要選主題經驗分享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請講師的研習一定要選專題講座，不要選主題經驗分享</a:t>
            </a:r>
          </a:p>
          <a:p>
            <a:r>
              <a:rPr lang="en-US" altLang="zh-TW" dirty="0"/>
              <a:t>(</a:t>
            </a:r>
            <a:r>
              <a:rPr lang="zh-TW" altLang="en-US" dirty="0"/>
              <a:t>很重要所以要講三次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另外，要交代一下講師的簡歷</a:t>
            </a:r>
            <a:endParaRPr lang="en-US" altLang="zh-TW" dirty="0"/>
          </a:p>
          <a:p>
            <a:r>
              <a:rPr lang="zh-TW" altLang="en-US" dirty="0"/>
              <a:t>暫定也可以，因為有可能會邀請失敗</a:t>
            </a:r>
            <a:r>
              <a:rPr lang="en-US" altLang="zh-TW" dirty="0"/>
              <a:t>…</a:t>
            </a:r>
            <a:r>
              <a:rPr lang="zh-TW" altLang="en-US" dirty="0"/>
              <a:t>但申辦計畫一定要寫出來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以下就是通過的範例</a:t>
            </a:r>
            <a:r>
              <a:rPr lang="en-US" altLang="zh-TW" dirty="0"/>
              <a:t>…</a:t>
            </a:r>
            <a:r>
              <a:rPr lang="zh-TW" altLang="en-US" dirty="0"/>
              <a:t>大家趕緊記下來或截圖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4098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線上申請完成後</a:t>
            </a:r>
            <a:endParaRPr lang="en-US" altLang="zh-TW" dirty="0"/>
          </a:p>
          <a:p>
            <a:r>
              <a:rPr lang="zh-TW" altLang="en-US" dirty="0"/>
              <a:t>列印出來就會呈現成這樣</a:t>
            </a:r>
            <a:endParaRPr lang="en-US" altLang="zh-TW" dirty="0"/>
          </a:p>
          <a:p>
            <a:r>
              <a:rPr lang="zh-TW" altLang="en-US" dirty="0"/>
              <a:t>講座主題出現</a:t>
            </a:r>
            <a:endParaRPr lang="en-US" altLang="zh-TW" dirty="0"/>
          </a:p>
          <a:p>
            <a:r>
              <a:rPr lang="zh-TW" altLang="en-US" dirty="0"/>
              <a:t>實施方式選對</a:t>
            </a:r>
            <a:endParaRPr lang="en-US" altLang="zh-TW" dirty="0"/>
          </a:p>
          <a:p>
            <a:r>
              <a:rPr lang="zh-TW" altLang="en-US" dirty="0"/>
              <a:t>講師經歷清楚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這樣就會通過喔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2898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常見的問題排行榜的第三名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是</a:t>
            </a:r>
            <a:r>
              <a:rPr lang="en-US" altLang="zh-TW" dirty="0"/>
              <a:t>《</a:t>
            </a:r>
            <a:r>
              <a:rPr lang="en-US" altLang="zh-TW" dirty="0" err="1"/>
              <a:t>公開授課與專業回饋</a:t>
            </a:r>
            <a:r>
              <a:rPr lang="zh-TW" altLang="en-US" dirty="0"/>
              <a:t>的</a:t>
            </a:r>
            <a:r>
              <a:rPr lang="zh-TW" altLang="zh-TW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詢</a:t>
            </a:r>
            <a:r>
              <a:rPr lang="zh-TW" altLang="zh-TW" dirty="0">
                <a:latin typeface="+mn-ea"/>
              </a:rPr>
              <a:t>輔導人員</a:t>
            </a:r>
            <a:r>
              <a:rPr lang="zh-TW" altLang="en-US" dirty="0">
                <a:latin typeface="+mn-ea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不得邀請同校內之教師</a:t>
            </a:r>
            <a:r>
              <a:rPr lang="en-US" altLang="zh-TW" dirty="0"/>
              <a:t>》</a:t>
            </a:r>
          </a:p>
          <a:p>
            <a:endParaRPr lang="en-US" altLang="zh-TW" dirty="0"/>
          </a:p>
          <a:p>
            <a:r>
              <a:rPr lang="zh-TW" altLang="en-US" dirty="0"/>
              <a:t>這個部分大家遇到的問題就是</a:t>
            </a:r>
            <a:r>
              <a:rPr lang="en-US" altLang="zh-TW" dirty="0"/>
              <a:t>…</a:t>
            </a:r>
          </a:p>
          <a:p>
            <a:r>
              <a:rPr lang="en-US" altLang="zh-TW" dirty="0"/>
              <a:t>“</a:t>
            </a:r>
            <a:r>
              <a:rPr lang="zh-TW" altLang="en-US" dirty="0"/>
              <a:t>我不知道可以選誰</a:t>
            </a:r>
            <a:r>
              <a:rPr lang="en-US" altLang="zh-TW" dirty="0"/>
              <a:t>?”</a:t>
            </a:r>
          </a:p>
          <a:p>
            <a:endParaRPr lang="en-US" altLang="zh-TW" dirty="0"/>
          </a:p>
          <a:p>
            <a:r>
              <a:rPr lang="zh-TW" altLang="en-US" dirty="0"/>
              <a:t>如果大家遇到了這個問題</a:t>
            </a:r>
            <a:endParaRPr lang="en-US" altLang="zh-TW" dirty="0"/>
          </a:p>
          <a:p>
            <a:r>
              <a:rPr lang="zh-TW" altLang="en-US" dirty="0"/>
              <a:t>大家可以到地方輔導群網站中</a:t>
            </a:r>
            <a:endParaRPr lang="en-US" altLang="zh-TW" dirty="0"/>
          </a:p>
          <a:p>
            <a:r>
              <a:rPr lang="zh-TW" altLang="en-US" dirty="0"/>
              <a:t>參考社群專業人員資料庫</a:t>
            </a:r>
            <a:endParaRPr lang="en-US" altLang="zh-TW" dirty="0"/>
          </a:p>
          <a:p>
            <a:r>
              <a:rPr lang="zh-TW" altLang="en-US" dirty="0"/>
              <a:t>裡面有很多專家可以讓大家選擇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656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常見的問題排行榜的第四名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是</a:t>
            </a:r>
            <a:r>
              <a:rPr lang="zh-TW" altLang="en-US" dirty="0">
                <a:latin typeface="+mn-ea"/>
              </a:rPr>
              <a:t>初進階社群的「</a:t>
            </a:r>
            <a:r>
              <a:rPr lang="en-US" altLang="zh-TW" dirty="0" err="1">
                <a:latin typeface="+mn-ea"/>
              </a:rPr>
              <a:t>公開授課與專業回饋</a:t>
            </a:r>
            <a:r>
              <a:rPr lang="zh-TW" altLang="en-US" dirty="0">
                <a:latin typeface="+mn-ea"/>
              </a:rPr>
              <a:t> 」</a:t>
            </a:r>
            <a:endParaRPr lang="en-US" altLang="zh-TW" dirty="0">
              <a:latin typeface="+mn-ea"/>
            </a:endParaRPr>
          </a:p>
          <a:p>
            <a:endParaRPr lang="en-US" altLang="zh-TW" dirty="0"/>
          </a:p>
          <a:p>
            <a:r>
              <a:rPr lang="zh-TW" altLang="en-US" dirty="0"/>
              <a:t>這個部分大家遇到的問題就是</a:t>
            </a:r>
            <a:r>
              <a:rPr lang="en-US" altLang="zh-TW" dirty="0"/>
              <a:t>…</a:t>
            </a: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→會把</a:t>
            </a:r>
            <a:r>
              <a:rPr lang="en-US" altLang="zh-TW" dirty="0">
                <a:latin typeface="+mn-ea"/>
              </a:rPr>
              <a:t>《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備、觀議課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排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在同一天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》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，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所以要請大家在申請計畫時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將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觀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議課安排於共同備課之後</a:t>
            </a:r>
            <a:r>
              <a:rPr lang="zh-TW" altLang="en-US" dirty="0"/>
              <a:t>，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可以先排一次共同備課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再排一次觀議課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這樣不僅就有兩次實施內容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也會讓計畫</a:t>
            </a:r>
            <a:r>
              <a:rPr lang="zh-TW" altLang="en-US" dirty="0" smtClean="0"/>
              <a:t>通過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621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常見的問題排行榜的第五名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>---</a:t>
            </a:r>
            <a:r>
              <a:rPr lang="zh-TW" altLang="en-US" dirty="0">
                <a:latin typeface="+mn-ea"/>
              </a:rPr>
              <a:t>實施內容和實施方式的安排不太合理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這是線上申辦會出現的實施方式選項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大家填寫的實施內容和實施方式要合理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一起開會可以選主題討論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研習講座要選專題講座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共備選共同備課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觀議課選公開授課與專業回饋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選對就會通過喔</a:t>
            </a: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574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最後一個常見的問題是經費的部分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相關規定都在支用說明處有說明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這裡再提醒大家三個部分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、</a:t>
            </a:r>
            <a:r>
              <a:rPr lang="en-US" altLang="zh-TW" dirty="0"/>
              <a:t> </a:t>
            </a:r>
            <a:r>
              <a:rPr lang="zh-TW" altLang="en-US" dirty="0"/>
              <a:t>邀請教專回饋人才、國教輔導團團員或人才庫名單、教授觀課皆可領取諮詢費</a:t>
            </a:r>
            <a:r>
              <a:rPr lang="en-US" altLang="zh-TW" dirty="0"/>
              <a:t>(</a:t>
            </a:r>
            <a:r>
              <a:rPr lang="zh-TW" altLang="en-US" dirty="0"/>
              <a:t>同校人員不可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b="1" dirty="0"/>
              <a:t>   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en-US" b="1" dirty="0"/>
              <a:t>膳費</a:t>
            </a:r>
            <a:r>
              <a:rPr lang="zh-TW" altLang="zh-TW" b="1" dirty="0"/>
              <a:t>時間超過</a:t>
            </a:r>
            <a:r>
              <a:rPr lang="en-US" altLang="zh-TW" b="1" dirty="0"/>
              <a:t>12:30</a:t>
            </a:r>
            <a:r>
              <a:rPr lang="zh-TW" altLang="zh-TW" b="1" dirty="0"/>
              <a:t>、</a:t>
            </a:r>
            <a:r>
              <a:rPr lang="en-US" altLang="zh-TW" b="1" dirty="0" smtClean="0"/>
              <a:t>17:30</a:t>
            </a:r>
            <a:r>
              <a:rPr lang="zh-TW" altLang="zh-TW" b="1" dirty="0"/>
              <a:t>方可申請，人數可包括講師</a:t>
            </a:r>
            <a:endParaRPr lang="en-US" altLang="zh-TW" b="1" dirty="0"/>
          </a:p>
          <a:p>
            <a:pPr marL="0" indent="0">
              <a:buNone/>
            </a:pPr>
            <a:r>
              <a:rPr lang="zh-TW" altLang="en-US" b="1" dirty="0"/>
              <a:t>   </a:t>
            </a:r>
            <a:r>
              <a:rPr lang="en-US" altLang="zh-TW" dirty="0">
                <a:latin typeface="+mn-ea"/>
              </a:rPr>
              <a:t>3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b="1" dirty="0"/>
              <a:t>膳食費及茶水費不得超過</a:t>
            </a:r>
            <a:r>
              <a:rPr lang="en-US" altLang="zh-TW" b="1" dirty="0"/>
              <a:t>20%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1449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0343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1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首先是社群申辦的期程部分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這個部分主要分成五個階段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要請各位老師等等記下一些時間</a:t>
            </a:r>
            <a:endParaRPr lang="en-US" altLang="zh-TW" dirty="0"/>
          </a:p>
          <a:p>
            <a:r>
              <a:rPr lang="zh-TW" altLang="en-US" dirty="0"/>
              <a:t>可以幫助大家在申辦時可以比較從容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第一階段是比較緊湊的的階段</a:t>
            </a:r>
            <a:endParaRPr lang="en-US" altLang="zh-TW" dirty="0"/>
          </a:p>
          <a:p>
            <a:r>
              <a:rPr lang="zh-TW" altLang="en-US" dirty="0"/>
              <a:t>因為計畫申辦還需要審查</a:t>
            </a:r>
            <a:r>
              <a:rPr lang="en-US" altLang="zh-TW" dirty="0"/>
              <a:t>…</a:t>
            </a:r>
            <a:r>
              <a:rPr lang="zh-TW" altLang="en-US" dirty="0"/>
              <a:t>還需要給大家時間修改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因此要請大家記下這些時間</a:t>
            </a:r>
            <a:endParaRPr lang="en-US" altLang="zh-TW" dirty="0"/>
          </a:p>
          <a:p>
            <a:r>
              <a:rPr lang="zh-TW" altLang="en-US" dirty="0"/>
              <a:t>首先是</a:t>
            </a:r>
            <a:r>
              <a:rPr lang="en-US" altLang="zh-TW" dirty="0" smtClean="0"/>
              <a:t>3/24</a:t>
            </a:r>
            <a:r>
              <a:rPr lang="zh-TW" altLang="en-US" dirty="0" smtClean="0"/>
              <a:t>前</a:t>
            </a:r>
            <a:r>
              <a:rPr lang="zh-TW" altLang="en-US" dirty="0"/>
              <a:t>要完成線上的申請</a:t>
            </a:r>
            <a:endParaRPr lang="en-US" altLang="zh-TW" dirty="0"/>
          </a:p>
          <a:p>
            <a:r>
              <a:rPr lang="zh-TW" altLang="en-US" dirty="0"/>
              <a:t>接下來計畫會進入初審階段</a:t>
            </a:r>
            <a:endParaRPr lang="en-US" altLang="zh-TW" dirty="0"/>
          </a:p>
          <a:p>
            <a:r>
              <a:rPr lang="zh-TW" altLang="en-US" dirty="0"/>
              <a:t>大家會在</a:t>
            </a:r>
            <a:r>
              <a:rPr lang="en-US" altLang="zh-TW" dirty="0"/>
              <a:t>4/26</a:t>
            </a:r>
            <a:r>
              <a:rPr lang="zh-TW" altLang="en-US" dirty="0"/>
              <a:t>前看到自己的計劃是否需要複審</a:t>
            </a:r>
            <a:endParaRPr lang="en-US" altLang="zh-TW" dirty="0"/>
          </a:p>
          <a:p>
            <a:r>
              <a:rPr lang="en-US" altLang="zh-TW" dirty="0"/>
              <a:t>---</a:t>
            </a:r>
            <a:r>
              <a:rPr lang="zh-TW" altLang="en-US" dirty="0"/>
              <a:t>如果是顯示通過</a:t>
            </a:r>
            <a:r>
              <a:rPr lang="en-US" altLang="zh-TW" dirty="0"/>
              <a:t>---</a:t>
            </a:r>
            <a:r>
              <a:rPr lang="zh-TW" altLang="en-US" dirty="0"/>
              <a:t>就是恭喜老師們計畫沒問題</a:t>
            </a:r>
            <a:r>
              <a:rPr lang="en-US" altLang="zh-TW" dirty="0"/>
              <a:t>…</a:t>
            </a:r>
            <a:r>
              <a:rPr lang="zh-TW" altLang="en-US" dirty="0"/>
              <a:t>完成送件後就可以在</a:t>
            </a:r>
            <a:r>
              <a:rPr lang="en-US" altLang="zh-TW" dirty="0"/>
              <a:t>8</a:t>
            </a:r>
            <a:r>
              <a:rPr lang="zh-TW" altLang="en-US" dirty="0"/>
              <a:t>月後執行</a:t>
            </a:r>
            <a:endParaRPr lang="en-US" altLang="zh-TW" dirty="0"/>
          </a:p>
          <a:p>
            <a:r>
              <a:rPr lang="en-US" altLang="zh-TW" dirty="0"/>
              <a:t>---</a:t>
            </a:r>
            <a:r>
              <a:rPr lang="zh-TW" altLang="en-US" dirty="0"/>
              <a:t>如果是顯示</a:t>
            </a:r>
            <a:r>
              <a:rPr lang="en-US" altLang="zh-TW" dirty="0"/>
              <a:t>”</a:t>
            </a:r>
            <a:r>
              <a:rPr lang="zh-TW" altLang="en-US" dirty="0"/>
              <a:t>複審後通過</a:t>
            </a:r>
            <a:r>
              <a:rPr lang="en-US" altLang="zh-TW" dirty="0"/>
              <a:t>”…</a:t>
            </a:r>
            <a:r>
              <a:rPr lang="zh-TW" altLang="en-US" dirty="0"/>
              <a:t>那就是需要老師們修正一些計畫內容</a:t>
            </a:r>
            <a:r>
              <a:rPr lang="en-US" altLang="zh-TW" dirty="0"/>
              <a:t>…</a:t>
            </a:r>
          </a:p>
          <a:p>
            <a:r>
              <a:rPr lang="zh-TW" altLang="en-US" dirty="0"/>
              <a:t>     老師們可以針對審查委員審查的描述修改</a:t>
            </a:r>
            <a:endParaRPr lang="en-US" altLang="zh-TW" dirty="0"/>
          </a:p>
          <a:p>
            <a:r>
              <a:rPr lang="zh-TW" altLang="en-US" dirty="0"/>
              <a:t>     有問題也可以電話至教專中心詢問</a:t>
            </a:r>
            <a:endParaRPr lang="en-US" altLang="zh-TW" dirty="0"/>
          </a:p>
          <a:p>
            <a:r>
              <a:rPr lang="en-US" altLang="zh-TW" dirty="0"/>
              <a:t>---</a:t>
            </a:r>
            <a:r>
              <a:rPr lang="zh-TW" altLang="en-US" dirty="0"/>
              <a:t>如果顯示的是不通過</a:t>
            </a:r>
            <a:r>
              <a:rPr lang="en-US" altLang="zh-TW" dirty="0"/>
              <a:t>…</a:t>
            </a:r>
            <a:r>
              <a:rPr lang="zh-TW" altLang="en-US" dirty="0"/>
              <a:t>那應該是計畫比較不符合教師專業學習社群的精神</a:t>
            </a:r>
            <a:endParaRPr lang="en-US" altLang="zh-TW" dirty="0"/>
          </a:p>
          <a:p>
            <a:r>
              <a:rPr lang="zh-TW" altLang="en-US" dirty="0"/>
              <a:t>     大家也可以電話訊問教專中心</a:t>
            </a:r>
            <a:endParaRPr lang="en-US" altLang="zh-TW" dirty="0"/>
          </a:p>
          <a:p>
            <a:endParaRPr lang="en-US" altLang="zh-CN" dirty="0"/>
          </a:p>
          <a:p>
            <a:r>
              <a:rPr lang="zh-TW" altLang="en-US" dirty="0"/>
              <a:t>在大家通過計畫後</a:t>
            </a:r>
            <a:endParaRPr lang="en-US" altLang="zh-TW" dirty="0"/>
          </a:p>
          <a:p>
            <a:r>
              <a:rPr lang="zh-TW" altLang="en-US" dirty="0"/>
              <a:t>還需要將</a:t>
            </a:r>
            <a:endParaRPr lang="en-US" altLang="zh-TW" dirty="0"/>
          </a:p>
          <a:p>
            <a:r>
              <a:rPr lang="zh-TW" altLang="en-US" sz="1200" dirty="0"/>
              <a:t>「申請總表」 </a:t>
            </a:r>
            <a:r>
              <a:rPr lang="en-US" altLang="zh-TW" sz="1200" dirty="0"/>
              <a:t>(</a:t>
            </a:r>
            <a:r>
              <a:rPr lang="zh-TW" altLang="en-US" sz="1200" dirty="0"/>
              <a:t>附件一</a:t>
            </a:r>
            <a:r>
              <a:rPr lang="en-US" altLang="zh-TW" sz="1200" dirty="0"/>
              <a:t>) </a:t>
            </a:r>
            <a:r>
              <a:rPr lang="zh-TW" altLang="en-US" sz="1200" dirty="0"/>
              <a:t>、</a:t>
            </a:r>
          </a:p>
          <a:p>
            <a:r>
              <a:rPr lang="zh-TW" altLang="en-US" sz="1200" dirty="0"/>
              <a:t>「申請計畫表」 </a:t>
            </a:r>
            <a:r>
              <a:rPr lang="en-US" altLang="zh-TW" sz="1200" dirty="0"/>
              <a:t>(</a:t>
            </a:r>
            <a:r>
              <a:rPr lang="zh-TW" altLang="en-US" sz="1200" dirty="0"/>
              <a:t>附件二</a:t>
            </a:r>
            <a:r>
              <a:rPr lang="en-US" altLang="zh-TW" sz="1200" dirty="0"/>
              <a:t>) </a:t>
            </a:r>
            <a:r>
              <a:rPr lang="zh-TW" altLang="en-US" sz="1200" dirty="0"/>
              <a:t>、</a:t>
            </a:r>
          </a:p>
          <a:p>
            <a:r>
              <a:rPr lang="zh-TW" altLang="en-US" sz="1200" dirty="0"/>
              <a:t>「經費概算表」正本</a:t>
            </a:r>
            <a:r>
              <a:rPr lang="en-US" altLang="zh-TW" sz="1200" dirty="0"/>
              <a:t>(</a:t>
            </a:r>
            <a:r>
              <a:rPr lang="zh-TW" altLang="en-US" sz="1200" dirty="0"/>
              <a:t>附件三</a:t>
            </a:r>
            <a:r>
              <a:rPr lang="en-US" altLang="zh-TW" sz="1200" dirty="0"/>
              <a:t>)</a:t>
            </a:r>
            <a:r>
              <a:rPr lang="zh-TW" altLang="en-US" sz="1200" dirty="0"/>
              <a:t>，</a:t>
            </a:r>
          </a:p>
          <a:p>
            <a:r>
              <a:rPr lang="zh-TW" altLang="en-US" sz="1200" dirty="0"/>
              <a:t>  共一式一份核章後，</a:t>
            </a:r>
            <a:endParaRPr lang="en-US" altLang="zh-TW" sz="1200" dirty="0"/>
          </a:p>
          <a:p>
            <a:r>
              <a:rPr lang="zh-TW" altLang="en-US" sz="1200" dirty="0"/>
              <a:t>  郵寄至西門國小桃園市教師專業發展中心。</a:t>
            </a:r>
            <a:endParaRPr lang="en-US" altLang="zh-TW" sz="1200" dirty="0"/>
          </a:p>
          <a:p>
            <a:endParaRPr lang="en-US" altLang="zh-TW" sz="1200" dirty="0"/>
          </a:p>
          <a:p>
            <a:r>
              <a:rPr lang="zh-TW" altLang="en-US" sz="1200" dirty="0"/>
              <a:t>這個部分直接從線上印下來核章寄出即可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37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第二階段是培訓的部分</a:t>
            </a:r>
            <a:endParaRPr lang="en-US" altLang="zh-TW" dirty="0"/>
          </a:p>
          <a:p>
            <a:r>
              <a:rPr lang="zh-TW" altLang="en-US" dirty="0"/>
              <a:t>這個部分住要是針對</a:t>
            </a:r>
            <a:endParaRPr lang="en-US" altLang="zh-TW" dirty="0"/>
          </a:p>
          <a:p>
            <a:r>
              <a:rPr lang="en-US" altLang="zh-TW" dirty="0"/>
              <a:t>“</a:t>
            </a:r>
            <a:r>
              <a:rPr lang="zh-TW" altLang="en-US" dirty="0"/>
              <a:t>第一次</a:t>
            </a:r>
            <a:r>
              <a:rPr lang="en-US" altLang="zh-TW" dirty="0"/>
              <a:t>”</a:t>
            </a:r>
            <a:r>
              <a:rPr lang="zh-TW" altLang="en-US" dirty="0"/>
              <a:t>擔任召集人的老師辦理的研習</a:t>
            </a:r>
            <a:endParaRPr lang="en-US" altLang="zh-TW" dirty="0"/>
          </a:p>
          <a:p>
            <a:r>
              <a:rPr lang="zh-TW" altLang="en-US" dirty="0"/>
              <a:t>大家可以視自己的情況留意公文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90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第三階段是執行的部分</a:t>
            </a:r>
            <a:endParaRPr lang="en-US" altLang="zh-TW" dirty="0"/>
          </a:p>
          <a:p>
            <a:r>
              <a:rPr lang="zh-TW" altLang="en-US" dirty="0"/>
              <a:t>計畫執行的時間為</a:t>
            </a:r>
            <a:r>
              <a:rPr lang="en-US" altLang="zh-TW" dirty="0" smtClean="0"/>
              <a:t>115</a:t>
            </a:r>
            <a:r>
              <a:rPr lang="zh-TW" altLang="en-US" dirty="0" smtClean="0"/>
              <a:t>年</a:t>
            </a:r>
            <a:r>
              <a:rPr lang="en-US" altLang="zh-TW" dirty="0"/>
              <a:t>8</a:t>
            </a:r>
            <a:r>
              <a:rPr lang="zh-TW" altLang="en-US" dirty="0"/>
              <a:t>月至</a:t>
            </a:r>
            <a:r>
              <a:rPr lang="en-US" altLang="zh-TW" dirty="0" smtClean="0"/>
              <a:t>116</a:t>
            </a:r>
            <a:r>
              <a:rPr lang="zh-TW" altLang="en-US" dirty="0" smtClean="0"/>
              <a:t>年</a:t>
            </a:r>
            <a:r>
              <a:rPr lang="en-US" altLang="zh-TW" dirty="0"/>
              <a:t>6</a:t>
            </a:r>
            <a:r>
              <a:rPr lang="zh-TW" altLang="en-US" dirty="0"/>
              <a:t>月</a:t>
            </a:r>
            <a:endParaRPr lang="en-US" altLang="zh-TW" dirty="0"/>
          </a:p>
          <a:p>
            <a:r>
              <a:rPr lang="zh-TW" altLang="en-US" dirty="0"/>
              <a:t>大家就依照自己的社群安排的期程進行即可</a:t>
            </a:r>
            <a:endParaRPr lang="en-US" altLang="zh-TW" dirty="0"/>
          </a:p>
          <a:p>
            <a:endParaRPr lang="en-US" altLang="zh-CN" dirty="0"/>
          </a:p>
          <a:p>
            <a:r>
              <a:rPr lang="zh-TW" altLang="en-US" dirty="0"/>
              <a:t>要留意的是上學期末會有一個期中檢核需要上傳</a:t>
            </a:r>
            <a:r>
              <a:rPr lang="en-US" altLang="zh-TW" dirty="0"/>
              <a:t>.</a:t>
            </a:r>
          </a:p>
          <a:p>
            <a:r>
              <a:rPr lang="zh-TW" altLang="en-US" dirty="0"/>
              <a:t>大家再注意一下時間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22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第四個部分是社群召集人及成員分區輔導</a:t>
            </a:r>
            <a:endParaRPr lang="en-US" altLang="zh-TW" dirty="0"/>
          </a:p>
          <a:p>
            <a:r>
              <a:rPr lang="zh-TW" altLang="en-US" dirty="0"/>
              <a:t>這個部分是希望可以協助大家在社群運作時，解決遇到的問題</a:t>
            </a:r>
            <a:endParaRPr lang="en-US" altLang="zh-TW" dirty="0"/>
          </a:p>
          <a:p>
            <a:r>
              <a:rPr lang="zh-TW" altLang="en-US" dirty="0"/>
              <a:t>大家可以先有個概念</a:t>
            </a:r>
            <a:endParaRPr lang="en-US" altLang="zh-TW" dirty="0"/>
          </a:p>
          <a:p>
            <a:r>
              <a:rPr lang="zh-TW" altLang="en-US" dirty="0"/>
              <a:t>也要請大家留意確定時間及地點的公文</a:t>
            </a:r>
            <a:endParaRPr lang="en-US" altLang="zh-TW" dirty="0"/>
          </a:p>
          <a:p>
            <a:r>
              <a:rPr lang="zh-TW" altLang="en-US" dirty="0"/>
              <a:t>再依</a:t>
            </a:r>
            <a:r>
              <a:rPr lang="zh-TW" altLang="zh-TW" sz="12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時間、場地遠近，擇一場次參加</a:t>
            </a:r>
            <a:r>
              <a:rPr lang="zh-TW" altLang="en-US" sz="1200" b="1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即可</a:t>
            </a:r>
            <a:endParaRPr lang="en-US" altLang="zh-TW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80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最後一個部分是成果繳交</a:t>
            </a:r>
            <a:endParaRPr lang="en-US" altLang="zh-TW" dirty="0"/>
          </a:p>
          <a:p>
            <a:r>
              <a:rPr lang="zh-TW" altLang="en-US" dirty="0"/>
              <a:t>這個部分就留在社群召集人研習的時候再說了喔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B8331-9DF8-4033-A17B-945CD7D8D027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9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第二部分要跟師長們報告的是</a:t>
            </a:r>
            <a:r>
              <a:rPr lang="en-US" altLang="zh-TW" sz="1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114</a:t>
            </a:r>
            <a:r>
              <a:rPr lang="zh-TW" altLang="en-US" sz="12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</a:t>
            </a:r>
            <a:r>
              <a:rPr lang="zh-TW" altLang="en-US" sz="12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度</a:t>
            </a:r>
            <a:r>
              <a:rPr lang="zh-TW" altLang="zh-TW" sz="12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社群的類型與運作方式規劃</a:t>
            </a:r>
            <a:endParaRPr lang="zh-TW" altLang="en-US" sz="12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32DFE-3EE3-4BC2-A646-F105B49136E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42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99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94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566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96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8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84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49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69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6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78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680BA79-2187-4DB4-9F7B-0F5A892C2FD2}" type="datetimeFigureOut">
              <a:rPr lang="zh-TW" altLang="en-US" smtClean="0"/>
              <a:t>2026/3/10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892616E-07B9-40B3-9657-2DF7252C8A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4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2522;&#30990;&#23560;&#26989;&#31038;&#32676;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21021;&#38542;&#23560;&#26989;&#23416;&#32722;&#31038;&#32676;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36914;&#38542;&#23560;&#26989;&#23416;&#32722;&#31038;&#32676;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ceag.tyc.edu.tw/lcg/index.php" TargetMode="Externa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926378"/>
            <a:ext cx="10058400" cy="298190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/>
              <a:t>115</a:t>
            </a:r>
            <a:r>
              <a:rPr lang="zh-TW" altLang="en-US" b="1" dirty="0" smtClean="0"/>
              <a:t>學年</a:t>
            </a:r>
            <a:r>
              <a:rPr lang="zh-TW" altLang="en-US" b="1" dirty="0"/>
              <a:t>度</a:t>
            </a:r>
            <a:r>
              <a:rPr lang="zh-TW" altLang="zh-TW" b="1" dirty="0"/>
              <a:t>中小學素養導向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zh-TW" b="1" dirty="0"/>
              <a:t>教師專業學習社群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/>
              <a:t>申辦說明會</a:t>
            </a:r>
            <a:endParaRPr lang="en-US" altLang="zh-TW" b="1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26" y="780176"/>
            <a:ext cx="2461491" cy="205082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0239C36-5477-45E2-B62A-5D7578E552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468" y="3143774"/>
            <a:ext cx="1529009" cy="15290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58135"/>
            <a:ext cx="3475071" cy="347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47748"/>
              </p:ext>
            </p:extLst>
          </p:nvPr>
        </p:nvGraphicFramePr>
        <p:xfrm>
          <a:off x="227000" y="588425"/>
          <a:ext cx="11395459" cy="631975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97614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2400871">
                  <a:extLst>
                    <a:ext uri="{9D8B030D-6E8A-4147-A177-3AD203B41FA5}">
                      <a16:colId xmlns:a16="http://schemas.microsoft.com/office/drawing/2014/main" val="3175015442"/>
                    </a:ext>
                  </a:extLst>
                </a:gridCol>
                <a:gridCol w="3524860">
                  <a:extLst>
                    <a:ext uri="{9D8B030D-6E8A-4147-A177-3AD203B41FA5}">
                      <a16:colId xmlns:a16="http://schemas.microsoft.com/office/drawing/2014/main" val="2545319642"/>
                    </a:ext>
                  </a:extLst>
                </a:gridCol>
                <a:gridCol w="4072114">
                  <a:extLst>
                    <a:ext uri="{9D8B030D-6E8A-4147-A177-3AD203B41FA5}">
                      <a16:colId xmlns:a16="http://schemas.microsoft.com/office/drawing/2014/main" val="2003730969"/>
                    </a:ext>
                  </a:extLst>
                </a:gridCol>
              </a:tblGrid>
              <a:tr h="44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社群類型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400" b="1" kern="1200" dirty="0">
                          <a:solidFill>
                            <a:schemeClr val="lt1"/>
                          </a:solidFill>
                          <a:effectLst/>
                        </a:rPr>
                        <a:t>基礎</a:t>
                      </a:r>
                      <a:r>
                        <a:rPr lang="zh-TW" altLang="zh-TW" sz="2400" b="1" kern="1200" dirty="0">
                          <a:solidFill>
                            <a:schemeClr val="lt1"/>
                          </a:solidFill>
                          <a:effectLst/>
                        </a:rPr>
                        <a:t>專業社群</a:t>
                      </a:r>
                      <a:endParaRPr lang="en-US" altLang="zh-TW" sz="2400" b="1" kern="1200" dirty="0">
                        <a:solidFill>
                          <a:schemeClr val="lt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揪團共備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400" dirty="0">
                          <a:effectLst/>
                        </a:rPr>
                        <a:t>初階專業學習社群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素養導向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400" dirty="0">
                          <a:effectLst/>
                        </a:rPr>
                        <a:t>進階專業學習社群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(</a:t>
                      </a:r>
                      <a:r>
                        <a:rPr lang="zh-TW" sz="2400" dirty="0">
                          <a:effectLst/>
                        </a:rPr>
                        <a:t>課程示範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zh-TW" sz="24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723902138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申請資格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800" dirty="0">
                          <a:solidFill>
                            <a:srgbClr val="FF0000"/>
                          </a:solidFill>
                          <a:effectLst/>
                        </a:rPr>
                        <a:t>校長、</a:t>
                      </a:r>
                      <a:r>
                        <a:rPr lang="en-US" sz="1800" dirty="0" err="1">
                          <a:effectLst/>
                        </a:rPr>
                        <a:t>教師</a:t>
                      </a:r>
                      <a:endParaRPr lang="en-US" sz="1800" dirty="0">
                        <a:effectLst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331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申請數量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8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鼓勵各級學校申請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403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社群成員人數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3人(含)</a:t>
                      </a:r>
                      <a:r>
                        <a:rPr lang="en-US" sz="1800" dirty="0" err="1">
                          <a:effectLst/>
                        </a:rPr>
                        <a:t>以上，可跨校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r>
                        <a:rPr lang="zh-TW" sz="1800" dirty="0">
                          <a:effectLst/>
                        </a:rPr>
                        <a:t>人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zh-TW" sz="1800" dirty="0">
                          <a:effectLst/>
                        </a:rPr>
                        <a:t>含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r>
                        <a:rPr lang="zh-TW" sz="1800" dirty="0">
                          <a:effectLst/>
                        </a:rPr>
                        <a:t>以上，可跨校</a:t>
                      </a:r>
                      <a:endParaRPr lang="en-US" altLang="zh-TW" sz="18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426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</a:rPr>
                        <a:t>社群主題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備觀議課歷程、核心素養導向教學設計、各領域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學科或議題融入教學設計、跨領域教學設計、領綱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總綱瞭解與實踐、彈性學習課程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校訂課程規劃、學習診斷及評量結果運用、班級經營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……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等。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zh-TW" sz="1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27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活動方式</a:t>
                      </a:r>
                      <a:endParaRPr lang="en-US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及次數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社群以「共同備課增能研習為主」。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場次與社群主題相關的素養導向研習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鼓勵完成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份素養導向教學設計，並發展出素養導向評量工具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經費以補助講師鐘點費為限。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場次與社群主題相關的素養導向研習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份素養導向教學設計，並發展出素養導向評量工具。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每學年至少需進行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次「共同備課、觀課議課」三合一完整的公開授課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 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，並參與市內績優社群徵選。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一學年至少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次。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場次與社群主題相關的素養導向研習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增能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至少完成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份素養導向教學設計，並發展出素養導向評量工具。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運用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每學年至少需進行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次「共同備課、觀課議課」三合一完整的公開授課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實踐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需在最後一次的時程，規劃校內社群成果發表一次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形式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動態、靜態不拘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，並參與市內績優社群徵選。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至少產出一份跨領域主題課程方案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鼓勵參加市內舉辦的教學設計競賽，如閱讀教學設計、品格模組、各領域教學創新競賽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……)</a:t>
                      </a:r>
                      <a:r>
                        <a:rPr lang="zh-TW" sz="1200" dirty="0">
                          <a:solidFill>
                            <a:schemeClr val="tx1"/>
                          </a:solidFill>
                          <a:effectLst/>
                        </a:rPr>
                        <a:t>。</a:t>
                      </a:r>
                      <a:endParaRPr lang="zh-TW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8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經費補助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</a:rPr>
                        <a:t>6,000</a:t>
                      </a:r>
                      <a:endParaRPr lang="zh-TW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16,000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12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,000</a:t>
                      </a:r>
                      <a:endParaRPr lang="zh-TW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493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專業回饋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無</a:t>
                      </a:r>
                      <a:endParaRPr lang="zh-TW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1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44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召集人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資格不限，具熱忱者</a:t>
                      </a:r>
                      <a:endParaRPr lang="zh-TW" sz="10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effectLst/>
                        </a:rPr>
                        <a:t>三年以上年資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r>
                        <a:rPr lang="zh-TW" sz="1000" dirty="0">
                          <a:effectLst/>
                        </a:rPr>
                        <a:t>三年以上年資</a:t>
                      </a:r>
                      <a:r>
                        <a:rPr lang="zh-TW" altLang="en-US" sz="1000" dirty="0">
                          <a:effectLst/>
                        </a:rPr>
                        <a:t>    </a:t>
                      </a:r>
                      <a:r>
                        <a:rPr lang="en-US" sz="1000" dirty="0">
                          <a:effectLst/>
                        </a:rPr>
                        <a:t>2.</a:t>
                      </a:r>
                      <a:r>
                        <a:rPr lang="zh-TW" sz="1000" dirty="0">
                          <a:effectLst/>
                        </a:rPr>
                        <a:t>每週減授一節課</a:t>
                      </a:r>
                      <a:endParaRPr lang="zh-TW" sz="1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50799" y="42953"/>
            <a:ext cx="8063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+mj-ea"/>
                <a:ea typeface="+mj-ea"/>
              </a:rPr>
              <a:t>115</a:t>
            </a:r>
            <a:r>
              <a:rPr lang="zh-TW" altLang="en-US" sz="3200" b="1" dirty="0" smtClean="0">
                <a:latin typeface="+mj-ea"/>
                <a:ea typeface="+mj-ea"/>
              </a:rPr>
              <a:t>學年</a:t>
            </a:r>
            <a:r>
              <a:rPr lang="zh-TW" altLang="en-US" sz="3200" b="1" dirty="0">
                <a:latin typeface="+mj-ea"/>
                <a:ea typeface="+mj-ea"/>
              </a:rPr>
              <a:t>度</a:t>
            </a:r>
            <a:r>
              <a:rPr lang="zh-TW" altLang="zh-TW" sz="3200" b="1" dirty="0">
                <a:latin typeface="+mj-ea"/>
                <a:ea typeface="+mj-ea"/>
              </a:rPr>
              <a:t>社群的類型與運作方式規劃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4" name="框架 3">
            <a:extLst>
              <a:ext uri="{FF2B5EF4-FFF2-40B4-BE49-F238E27FC236}">
                <a16:creationId xmlns:a16="http://schemas.microsoft.com/office/drawing/2014/main" id="{4EE916B7-0655-4B77-8CD4-710F685D1B7F}"/>
              </a:ext>
            </a:extLst>
          </p:cNvPr>
          <p:cNvSpPr/>
          <p:nvPr/>
        </p:nvSpPr>
        <p:spPr>
          <a:xfrm>
            <a:off x="1551963" y="559232"/>
            <a:ext cx="2592200" cy="1079634"/>
          </a:xfrm>
          <a:prstGeom prst="frame">
            <a:avLst>
              <a:gd name="adj1" fmla="val 5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框架 4">
            <a:extLst>
              <a:ext uri="{FF2B5EF4-FFF2-40B4-BE49-F238E27FC236}">
                <a16:creationId xmlns:a16="http://schemas.microsoft.com/office/drawing/2014/main" id="{F41ECA34-A618-43D8-BD9B-846D9D1EC366}"/>
              </a:ext>
            </a:extLst>
          </p:cNvPr>
          <p:cNvSpPr/>
          <p:nvPr/>
        </p:nvSpPr>
        <p:spPr>
          <a:xfrm>
            <a:off x="4464341" y="556327"/>
            <a:ext cx="2674690" cy="1079634"/>
          </a:xfrm>
          <a:prstGeom prst="frame">
            <a:avLst>
              <a:gd name="adj1" fmla="val 5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09F6B84-4B8B-4606-93F9-B4F1FCB54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2" y="50892"/>
            <a:ext cx="529595" cy="529595"/>
          </a:xfrm>
          <a:prstGeom prst="rect">
            <a:avLst/>
          </a:prstGeo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B0866956-BD50-4CA8-8BBB-2A687641AB20}"/>
              </a:ext>
            </a:extLst>
          </p:cNvPr>
          <p:cNvSpPr/>
          <p:nvPr/>
        </p:nvSpPr>
        <p:spPr>
          <a:xfrm>
            <a:off x="8292647" y="543601"/>
            <a:ext cx="2674690" cy="1079634"/>
          </a:xfrm>
          <a:prstGeom prst="frame">
            <a:avLst>
              <a:gd name="adj1" fmla="val 58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273625"/>
              </p:ext>
            </p:extLst>
          </p:nvPr>
        </p:nvGraphicFramePr>
        <p:xfrm>
          <a:off x="356248" y="636139"/>
          <a:ext cx="11474082" cy="6072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329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226753">
                  <a:extLst>
                    <a:ext uri="{9D8B030D-6E8A-4147-A177-3AD203B41FA5}">
                      <a16:colId xmlns:a16="http://schemas.microsoft.com/office/drawing/2014/main" val="3175015442"/>
                    </a:ext>
                  </a:extLst>
                </a:gridCol>
              </a:tblGrid>
              <a:tr h="366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申請資格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校長、教師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96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297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申請數量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8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8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8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467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</a:rPr>
                        <a:t>社群成員人數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3人(含)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以上，可跨校</a:t>
                      </a:r>
                      <a:endParaRPr lang="zh-TW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675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6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sz="20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等。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614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n-ea"/>
                          <a:ea typeface="+mn-ea"/>
                        </a:rPr>
                        <a:t>活動方式及次數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社群以「共同備課增能研習為主」。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鼓勵完成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20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經費以補助講師鐘點費為限。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51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n-ea"/>
                          <a:ea typeface="+mn-ea"/>
                        </a:rPr>
                        <a:t>經費補助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6,000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38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n-ea"/>
                          <a:ea typeface="+mn-ea"/>
                        </a:rPr>
                        <a:t>專業回饋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無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399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+mn-ea"/>
                          <a:ea typeface="+mn-ea"/>
                        </a:rPr>
                        <a:t>召集人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1800" dirty="0" smtClean="0">
                          <a:effectLst/>
                          <a:latin typeface="+mn-ea"/>
                          <a:ea typeface="+mn-ea"/>
                        </a:rPr>
                        <a:t>資格不限，具熱忱者</a:t>
                      </a:r>
                      <a:endParaRPr lang="zh-TW" sz="18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56248" y="11078"/>
            <a:ext cx="4645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基礎</a:t>
            </a:r>
            <a:r>
              <a:rPr lang="zh-TW" altLang="zh-TW" sz="3200" b="1" dirty="0"/>
              <a:t>專業社群</a:t>
            </a:r>
            <a:r>
              <a:rPr lang="en-US" altLang="zh-TW" sz="3200" dirty="0"/>
              <a:t>(</a:t>
            </a:r>
            <a:r>
              <a:rPr lang="zh-TW" altLang="zh-TW" sz="3200" dirty="0"/>
              <a:t>揪團共備</a:t>
            </a:r>
            <a:r>
              <a:rPr lang="en-US" altLang="zh-TW" sz="3200" dirty="0"/>
              <a:t>)</a:t>
            </a:r>
            <a:endParaRPr lang="zh-TW" altLang="en-US" sz="3200" b="1" dirty="0">
              <a:latin typeface="+mj-ea"/>
              <a:ea typeface="+mj-ea"/>
            </a:endParaRPr>
          </a:p>
        </p:txBody>
      </p:sp>
      <p:pic>
        <p:nvPicPr>
          <p:cNvPr id="3" name="圖片 2">
            <a:hlinkClick r:id="rId3" action="ppaction://hlinkfile"/>
            <a:extLst>
              <a:ext uri="{FF2B5EF4-FFF2-40B4-BE49-F238E27FC236}">
                <a16:creationId xmlns:a16="http://schemas.microsoft.com/office/drawing/2014/main" id="{000858A5-F764-4FEC-AF9B-F2C8D63E14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102" r="66864" b="3221"/>
          <a:stretch/>
        </p:blipFill>
        <p:spPr>
          <a:xfrm>
            <a:off x="10195773" y="150920"/>
            <a:ext cx="1140350" cy="1633491"/>
          </a:xfrm>
          <a:prstGeom prst="rect">
            <a:avLst/>
          </a:prstGeom>
        </p:spPr>
      </p:pic>
      <p:sp>
        <p:nvSpPr>
          <p:cNvPr id="5" name="框架 4">
            <a:extLst>
              <a:ext uri="{FF2B5EF4-FFF2-40B4-BE49-F238E27FC236}">
                <a16:creationId xmlns:a16="http://schemas.microsoft.com/office/drawing/2014/main" id="{AE1A7316-B95A-4671-B836-689D249724AF}"/>
              </a:ext>
            </a:extLst>
          </p:cNvPr>
          <p:cNvSpPr/>
          <p:nvPr/>
        </p:nvSpPr>
        <p:spPr>
          <a:xfrm>
            <a:off x="2583976" y="5056577"/>
            <a:ext cx="3968304" cy="584775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92AB5741-DA02-4410-B26F-EFA31F49626B}"/>
              </a:ext>
            </a:extLst>
          </p:cNvPr>
          <p:cNvSpPr/>
          <p:nvPr/>
        </p:nvSpPr>
        <p:spPr>
          <a:xfrm>
            <a:off x="5816905" y="1299990"/>
            <a:ext cx="2820319" cy="484421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6F9B530F-5BB5-4F75-B835-D28404524AF8}"/>
              </a:ext>
            </a:extLst>
          </p:cNvPr>
          <p:cNvSpPr/>
          <p:nvPr/>
        </p:nvSpPr>
        <p:spPr>
          <a:xfrm>
            <a:off x="2583976" y="2732181"/>
            <a:ext cx="2472765" cy="485983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8EAAEAC5-C514-4972-9DAF-DCA0D1406A03}"/>
              </a:ext>
            </a:extLst>
          </p:cNvPr>
          <p:cNvSpPr/>
          <p:nvPr/>
        </p:nvSpPr>
        <p:spPr>
          <a:xfrm>
            <a:off x="6747830" y="5519451"/>
            <a:ext cx="958467" cy="38559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3FA02120-B816-4013-A27F-6C59FC700848}"/>
              </a:ext>
            </a:extLst>
          </p:cNvPr>
          <p:cNvSpPr/>
          <p:nvPr/>
        </p:nvSpPr>
        <p:spPr>
          <a:xfrm>
            <a:off x="6114361" y="6250997"/>
            <a:ext cx="2313543" cy="417587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0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7DCF1E-7ACE-4E16-B3C6-09FA998D7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1" t="14558" r="21628" b="11926"/>
          <a:stretch/>
        </p:blipFill>
        <p:spPr>
          <a:xfrm>
            <a:off x="605928" y="1160066"/>
            <a:ext cx="11149070" cy="5536954"/>
          </a:xfrm>
          <a:prstGeom prst="rect">
            <a:avLst/>
          </a:prstGeom>
        </p:spPr>
      </p:pic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1124125" y="453256"/>
            <a:ext cx="4071330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基礎社群範例 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" y="177924"/>
            <a:ext cx="880539" cy="880539"/>
          </a:xfrm>
          <a:prstGeom prst="rect">
            <a:avLst/>
          </a:prstGeom>
        </p:spPr>
      </p:pic>
      <p:sp>
        <p:nvSpPr>
          <p:cNvPr id="11" name="框架 10">
            <a:extLst>
              <a:ext uri="{FF2B5EF4-FFF2-40B4-BE49-F238E27FC236}">
                <a16:creationId xmlns:a16="http://schemas.microsoft.com/office/drawing/2014/main" id="{312A6651-C9E2-41ED-B0B0-0120EB0734B3}"/>
              </a:ext>
            </a:extLst>
          </p:cNvPr>
          <p:cNvSpPr/>
          <p:nvPr/>
        </p:nvSpPr>
        <p:spPr>
          <a:xfrm>
            <a:off x="826265" y="2754217"/>
            <a:ext cx="10697378" cy="1028074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73A86878-BE26-48D2-AD89-A966D01192D4}"/>
              </a:ext>
            </a:extLst>
          </p:cNvPr>
          <p:cNvSpPr/>
          <p:nvPr/>
        </p:nvSpPr>
        <p:spPr>
          <a:xfrm>
            <a:off x="826265" y="5585552"/>
            <a:ext cx="9364337" cy="879004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0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626426"/>
              </p:ext>
            </p:extLst>
          </p:nvPr>
        </p:nvGraphicFramePr>
        <p:xfrm>
          <a:off x="351286" y="626585"/>
          <a:ext cx="11340604" cy="6034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6904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703700">
                  <a:extLst>
                    <a:ext uri="{9D8B030D-6E8A-4147-A177-3AD203B41FA5}">
                      <a16:colId xmlns:a16="http://schemas.microsoft.com/office/drawing/2014/main" val="2545319642"/>
                    </a:ext>
                  </a:extLst>
                </a:gridCol>
              </a:tblGrid>
              <a:tr h="25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申請資格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800" dirty="0">
                          <a:effectLst/>
                        </a:rPr>
                        <a:t>校長、</a:t>
                      </a:r>
                      <a:r>
                        <a:rPr lang="zh-TW" altLang="en-US" sz="1600" dirty="0">
                          <a:effectLst/>
                        </a:rPr>
                        <a:t>教師</a:t>
                      </a:r>
                      <a:endParaRPr lang="en-US" sz="1600" dirty="0">
                        <a:effectLst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305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申請數量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國中小每校至少申請</a:t>
                      </a:r>
                      <a:r>
                        <a:rPr lang="en-US" sz="1600" b="1" spc="-6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zh-TW" sz="1600" b="1" spc="-60" dirty="0">
                          <a:solidFill>
                            <a:schemeClr val="tx1"/>
                          </a:solidFill>
                          <a:effectLst/>
                        </a:rPr>
                        <a:t>個社群</a:t>
                      </a:r>
                      <a:endParaRPr lang="zh-TW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371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社群成員人數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err="1">
                          <a:solidFill>
                            <a:schemeClr val="tx1"/>
                          </a:solidFill>
                          <a:effectLst/>
                        </a:rPr>
                        <a:t>3人</a:t>
                      </a:r>
                      <a:r>
                        <a:rPr lang="en-US" altLang="zh-TW" sz="1800" dirty="0">
                          <a:solidFill>
                            <a:schemeClr val="tx1"/>
                          </a:solidFill>
                          <a:effectLst/>
                        </a:rPr>
                        <a:t>(含)</a:t>
                      </a:r>
                      <a:r>
                        <a:rPr lang="en-US" altLang="zh-TW" sz="1800" dirty="0" err="1">
                          <a:solidFill>
                            <a:schemeClr val="tx1"/>
                          </a:solidFill>
                          <a:effectLst/>
                        </a:rPr>
                        <a:t>以上，可跨校</a:t>
                      </a:r>
                      <a:endParaRPr lang="zh-TW" altLang="zh-TW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393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社群主題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備觀議課歷程、核心素養導向教學設計、各領域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學科或議題融入教學設計、跨領域教學設計、領綱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總綱瞭解與實踐、彈性學習課程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校訂課程規劃、學習診斷及評量結果運用、班級經營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……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等。</a:t>
                      </a:r>
                      <a:endParaRPr lang="zh-TW" alt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2037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活動方式及次數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一學年至少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至少進行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場次與社群主題相關的素養導向研習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增能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至少完成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份素養導向教學設計，並發展出素養導向評量工具。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每學年至少需進行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次「共同備課、觀課議課」三合一完整的公開授課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實踐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 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需在最後一次的時程，規劃校內社群成果發表一次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形式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動態、靜態不拘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)</a:t>
                      </a: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，並參與</a:t>
                      </a:r>
                      <a:endParaRPr lang="en-US" altLang="zh-TW" sz="18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  <a:tabLst>
                          <a:tab pos="167005" algn="l"/>
                        </a:tabLst>
                      </a:pPr>
                      <a:r>
                        <a:rPr lang="zh-TW" sz="18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市內績優社群徵選。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258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經費補助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16,000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589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專業回饋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411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召集人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000" dirty="0" smtClean="0">
                          <a:effectLst/>
                          <a:latin typeface="+mn-ea"/>
                          <a:ea typeface="+mn-ea"/>
                        </a:rPr>
                        <a:t>三年以上年資</a:t>
                      </a:r>
                      <a:endParaRPr lang="zh-TW" sz="20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253388" y="7561"/>
            <a:ext cx="551312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/>
              <a:t>初階專業學習社群</a:t>
            </a:r>
            <a:r>
              <a:rPr lang="en-US" altLang="zh-TW" sz="3200" dirty="0"/>
              <a:t>(</a:t>
            </a:r>
            <a:r>
              <a:rPr lang="zh-TW" altLang="zh-TW" sz="3200" dirty="0"/>
              <a:t>素養導向</a:t>
            </a:r>
            <a:r>
              <a:rPr lang="en-US" altLang="zh-TW" sz="3200" dirty="0"/>
              <a:t>)</a:t>
            </a:r>
            <a:endParaRPr lang="zh-TW" altLang="zh-TW" sz="32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hlinkClick r:id="rId3" action="ppaction://hlinkfile"/>
            <a:extLst>
              <a:ext uri="{FF2B5EF4-FFF2-40B4-BE49-F238E27FC236}">
                <a16:creationId xmlns:a16="http://schemas.microsoft.com/office/drawing/2014/main" id="{5037A355-402D-490E-A909-F031BF9631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8" r="67271" b="-1"/>
          <a:stretch/>
        </p:blipFill>
        <p:spPr>
          <a:xfrm>
            <a:off x="10249271" y="168674"/>
            <a:ext cx="911684" cy="1491449"/>
          </a:xfrm>
          <a:prstGeom prst="rect">
            <a:avLst/>
          </a:prstGeom>
        </p:spPr>
      </p:pic>
      <p:sp>
        <p:nvSpPr>
          <p:cNvPr id="5" name="框架 4">
            <a:extLst>
              <a:ext uri="{FF2B5EF4-FFF2-40B4-BE49-F238E27FC236}">
                <a16:creationId xmlns:a16="http://schemas.microsoft.com/office/drawing/2014/main" id="{B73151C4-18EF-4AC2-9D38-826AEDBB8300}"/>
              </a:ext>
            </a:extLst>
          </p:cNvPr>
          <p:cNvSpPr/>
          <p:nvPr/>
        </p:nvSpPr>
        <p:spPr>
          <a:xfrm>
            <a:off x="1950298" y="3529425"/>
            <a:ext cx="9741995" cy="889283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CAEF19B6-F776-4EC4-9B6B-F8A8B5A8834D}"/>
              </a:ext>
            </a:extLst>
          </p:cNvPr>
          <p:cNvSpPr/>
          <p:nvPr/>
        </p:nvSpPr>
        <p:spPr>
          <a:xfrm>
            <a:off x="5499334" y="1366449"/>
            <a:ext cx="2604054" cy="495402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3FEAEDD9-BBE8-4C3F-BD4A-A79D0F311A57}"/>
              </a:ext>
            </a:extLst>
          </p:cNvPr>
          <p:cNvSpPr/>
          <p:nvPr/>
        </p:nvSpPr>
        <p:spPr>
          <a:xfrm>
            <a:off x="1950298" y="2289709"/>
            <a:ext cx="2258146" cy="456814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36D5B643-9FB6-4A5D-BDCB-2E96F5E337D5}"/>
              </a:ext>
            </a:extLst>
          </p:cNvPr>
          <p:cNvSpPr/>
          <p:nvPr/>
        </p:nvSpPr>
        <p:spPr>
          <a:xfrm>
            <a:off x="6279615" y="5168559"/>
            <a:ext cx="1112704" cy="402652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D60FF718-D10C-4BC3-85F0-8434D938ECD1}"/>
              </a:ext>
            </a:extLst>
          </p:cNvPr>
          <p:cNvSpPr/>
          <p:nvPr/>
        </p:nvSpPr>
        <p:spPr>
          <a:xfrm>
            <a:off x="1950298" y="4728871"/>
            <a:ext cx="2258146" cy="56653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A41A69-4D94-41EC-96AD-511A7467CEFE}"/>
              </a:ext>
            </a:extLst>
          </p:cNvPr>
          <p:cNvSpPr/>
          <p:nvPr/>
        </p:nvSpPr>
        <p:spPr>
          <a:xfrm>
            <a:off x="5699195" y="6217871"/>
            <a:ext cx="2254985" cy="421348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" y="177924"/>
            <a:ext cx="880539" cy="8805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B5EAB06C-1F89-43E9-B420-F1270CACD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398" y="177924"/>
            <a:ext cx="8666602" cy="6578485"/>
          </a:xfrm>
          <a:prstGeom prst="rect">
            <a:avLst/>
          </a:prstGeom>
        </p:spPr>
      </p:pic>
      <p:sp>
        <p:nvSpPr>
          <p:cNvPr id="12" name="框架 11">
            <a:extLst>
              <a:ext uri="{FF2B5EF4-FFF2-40B4-BE49-F238E27FC236}">
                <a16:creationId xmlns:a16="http://schemas.microsoft.com/office/drawing/2014/main" id="{DFFF350A-8A82-4BA4-8694-061854B3561E}"/>
              </a:ext>
            </a:extLst>
          </p:cNvPr>
          <p:cNvSpPr/>
          <p:nvPr/>
        </p:nvSpPr>
        <p:spPr>
          <a:xfrm>
            <a:off x="3701666" y="2502465"/>
            <a:ext cx="8218585" cy="1566196"/>
          </a:xfrm>
          <a:prstGeom prst="frame">
            <a:avLst>
              <a:gd name="adj1" fmla="val 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框架 6">
            <a:extLst>
              <a:ext uri="{FF2B5EF4-FFF2-40B4-BE49-F238E27FC236}">
                <a16:creationId xmlns:a16="http://schemas.microsoft.com/office/drawing/2014/main" id="{DFFF350A-8A82-4BA4-8694-061854B3561E}"/>
              </a:ext>
            </a:extLst>
          </p:cNvPr>
          <p:cNvSpPr/>
          <p:nvPr/>
        </p:nvSpPr>
        <p:spPr>
          <a:xfrm>
            <a:off x="3685140" y="4913523"/>
            <a:ext cx="8235111" cy="1156771"/>
          </a:xfrm>
          <a:prstGeom prst="frame">
            <a:avLst>
              <a:gd name="adj1" fmla="val 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705210" y="432384"/>
            <a:ext cx="3084866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初階社群範例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18641" y="2502465"/>
            <a:ext cx="2622014" cy="356782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備、觀議課</a:t>
            </a:r>
            <a:r>
              <a:rPr lang="zh-TW" altLang="en-US" sz="2000" dirty="0" smtClean="0"/>
              <a:t>不宜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在</a:t>
            </a:r>
            <a:r>
              <a:rPr lang="zh-TW" altLang="en-US" sz="2000" dirty="0"/>
              <a:t>同一天</a:t>
            </a:r>
          </a:p>
          <a:p>
            <a:endParaRPr lang="en-US" altLang="zh-TW" sz="2000" dirty="0"/>
          </a:p>
          <a:p>
            <a:r>
              <a:rPr lang="en-US" altLang="zh-TW" sz="2000" dirty="0"/>
              <a:t>2.</a:t>
            </a:r>
            <a:r>
              <a:rPr lang="zh-TW" altLang="en-US" sz="2000" dirty="0"/>
              <a:t>公開授課需</a:t>
            </a:r>
            <a:r>
              <a:rPr lang="zh-TW" altLang="en-US" sz="2000" dirty="0" smtClean="0"/>
              <a:t>安排 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於共同備</a:t>
            </a:r>
            <a:r>
              <a:rPr lang="zh-TW" altLang="en-US" sz="2000" dirty="0"/>
              <a:t>課之後</a:t>
            </a:r>
            <a:endParaRPr lang="en-US" altLang="zh-TW" sz="2000" dirty="0"/>
          </a:p>
          <a:p>
            <a:endParaRPr lang="en-US" altLang="zh-TW" sz="2000" dirty="0"/>
          </a:p>
          <a:p>
            <a:r>
              <a:rPr lang="en-US" altLang="zh-TW" sz="2000" dirty="0"/>
              <a:t>3.</a:t>
            </a:r>
            <a:r>
              <a:rPr lang="zh-TW" altLang="en-US" sz="2000" dirty="0"/>
              <a:t>需安排</a:t>
            </a:r>
            <a:r>
              <a:rPr lang="en-US" altLang="zh-TW" sz="2000" dirty="0"/>
              <a:t>2</a:t>
            </a:r>
            <a:r>
              <a:rPr lang="zh-TW" altLang="en-US" sz="2000" dirty="0"/>
              <a:t>次備觀</a:t>
            </a:r>
            <a:r>
              <a:rPr lang="zh-TW" altLang="en-US" sz="2000" dirty="0" smtClean="0"/>
              <a:t>議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課三合一完整公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</a:t>
            </a:r>
            <a:r>
              <a:rPr lang="zh-TW" altLang="en-US" sz="2000" dirty="0" smtClean="0"/>
              <a:t>開</a:t>
            </a:r>
            <a:r>
              <a:rPr lang="zh-TW" altLang="en-US" sz="2000" dirty="0"/>
              <a:t>授課</a:t>
            </a:r>
          </a:p>
          <a:p>
            <a:pPr algn="ctr"/>
            <a:endParaRPr lang="zh-TW" altLang="en-US" sz="2000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3040655" y="3128790"/>
            <a:ext cx="661011" cy="661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3044325" y="5026027"/>
            <a:ext cx="640815" cy="46588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8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49771"/>
              </p:ext>
            </p:extLst>
          </p:nvPr>
        </p:nvGraphicFramePr>
        <p:xfrm>
          <a:off x="307483" y="622735"/>
          <a:ext cx="11197977" cy="63438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31511">
                  <a:extLst>
                    <a:ext uri="{9D8B030D-6E8A-4147-A177-3AD203B41FA5}">
                      <a16:colId xmlns:a16="http://schemas.microsoft.com/office/drawing/2014/main" val="500722364"/>
                    </a:ext>
                  </a:extLst>
                </a:gridCol>
                <a:gridCol w="9766466">
                  <a:extLst>
                    <a:ext uri="{9D8B030D-6E8A-4147-A177-3AD203B41FA5}">
                      <a16:colId xmlns:a16="http://schemas.microsoft.com/office/drawing/2014/main" val="2003730969"/>
                    </a:ext>
                  </a:extLst>
                </a:gridCol>
              </a:tblGrid>
              <a:tr h="246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申請資格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altLang="en-US" sz="2800" dirty="0">
                          <a:solidFill>
                            <a:schemeClr val="tx1"/>
                          </a:solidFill>
                          <a:effectLst/>
                        </a:rPr>
                        <a:t>校長、</a:t>
                      </a:r>
                      <a:r>
                        <a:rPr lang="zh-TW" altLang="en-US" sz="1600" dirty="0">
                          <a:effectLst/>
                        </a:rPr>
                        <a:t>教師</a:t>
                      </a:r>
                      <a:endParaRPr lang="en-US" sz="16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720427921"/>
                  </a:ext>
                </a:extLst>
              </a:tr>
              <a:tr h="267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申請數量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鼓勵各級學校申請</a:t>
                      </a:r>
                      <a:endParaRPr lang="zh-TW" sz="16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021976799"/>
                  </a:ext>
                </a:extLst>
              </a:tr>
              <a:tr h="325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社群成員人數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</a:t>
                      </a:r>
                      <a:r>
                        <a:rPr lang="zh-TW" sz="1600" dirty="0">
                          <a:effectLst/>
                        </a:rPr>
                        <a:t>人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zh-TW" sz="1600" dirty="0">
                          <a:effectLst/>
                        </a:rPr>
                        <a:t>含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r>
                        <a:rPr lang="zh-TW" sz="1600" dirty="0">
                          <a:effectLst/>
                        </a:rPr>
                        <a:t>以上，可跨校</a:t>
                      </a:r>
                      <a:endParaRPr lang="en-US" altLang="zh-TW" sz="1600" dirty="0">
                        <a:effectLst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3429122923"/>
                  </a:ext>
                </a:extLst>
              </a:tr>
              <a:tr h="509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社群主題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</a:rPr>
                        <a:t>備觀議課歷程、核心素養導向教學設計、各領域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</a:rPr>
                        <a:t>學科或議題融入教學設計、跨領域教學設計、領綱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</a:rPr>
                        <a:t>總綱瞭解與實踐、彈性學習課程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</a:rPr>
                        <a:t>校訂課程規劃、學習診斷及評量結果運用、班級經營</a:t>
                      </a:r>
                      <a:r>
                        <a:rPr lang="en-US" altLang="zh-TW" sz="1600" dirty="0">
                          <a:solidFill>
                            <a:schemeClr val="tx1"/>
                          </a:solidFill>
                          <a:effectLst/>
                        </a:rPr>
                        <a:t>……</a:t>
                      </a:r>
                      <a:r>
                        <a:rPr lang="zh-TW" altLang="zh-TW" sz="1600" dirty="0">
                          <a:solidFill>
                            <a:schemeClr val="tx1"/>
                          </a:solidFill>
                          <a:effectLst/>
                        </a:rPr>
                        <a:t>等。</a:t>
                      </a:r>
                      <a:endParaRPr lang="zh-TW" altLang="zh-TW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4387715"/>
                  </a:ext>
                </a:extLst>
              </a:tr>
              <a:tr h="3274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活動方式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及次數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effectLst/>
                        </a:rPr>
                        <a:t>一學年至少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r>
                        <a:rPr lang="zh-TW" sz="1800" dirty="0">
                          <a:effectLst/>
                        </a:rPr>
                        <a:t>次。</a:t>
                      </a: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至少進行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場次與社群主題相關的素養導向研習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增能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endParaRPr lang="zh-TW" sz="180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至少完成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份素養導向教學設計，並發展出素養導向評量工具。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運用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endParaRPr lang="zh-TW" sz="180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每學年至少需進行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次「共同備課、觀課議課」三合一完整的公開授課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含觀課前後會談，備、觀議課不宜在同一天，公開授課需安排於共同備課之後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。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實踐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zh-TW" sz="180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effectLst/>
                        </a:rPr>
                        <a:t>需在最後一次的時程，規劃校內社群成果發表一次</a:t>
                      </a:r>
                      <a:r>
                        <a:rPr lang="en-US" sz="1800" dirty="0">
                          <a:effectLst/>
                        </a:rPr>
                        <a:t> (</a:t>
                      </a:r>
                      <a:r>
                        <a:rPr lang="zh-TW" sz="1800" dirty="0">
                          <a:effectLst/>
                        </a:rPr>
                        <a:t>形式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  <a:r>
                        <a:rPr lang="zh-TW" sz="1800" dirty="0">
                          <a:effectLst/>
                        </a:rPr>
                        <a:t>動態、靜態不拘</a:t>
                      </a:r>
                      <a:r>
                        <a:rPr lang="en-US" sz="1800" dirty="0">
                          <a:effectLst/>
                        </a:rPr>
                        <a:t> )</a:t>
                      </a:r>
                      <a:r>
                        <a:rPr lang="zh-TW" sz="1800" dirty="0">
                          <a:effectLst/>
                        </a:rPr>
                        <a:t>，</a:t>
                      </a:r>
                      <a:r>
                        <a:rPr lang="zh-TW" sz="1800" dirty="0">
                          <a:solidFill>
                            <a:srgbClr val="FF0000"/>
                          </a:solidFill>
                          <a:effectLst/>
                        </a:rPr>
                        <a:t>並參與市內績優社群徵選。</a:t>
                      </a:r>
                      <a:endParaRPr lang="zh-TW" sz="1800" dirty="0">
                        <a:effectLst/>
                      </a:endParaRPr>
                    </a:p>
                    <a:p>
                      <a:pPr marL="285750" lvl="0" indent="-285750" algn="l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zh-TW" sz="1800" dirty="0">
                          <a:effectLst/>
                        </a:rPr>
                        <a:t>至少產出一份跨領域主題課程方案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zh-TW" sz="1800" dirty="0">
                          <a:effectLst/>
                        </a:rPr>
                        <a:t>鼓勵參加市內舉辦的教學設計競賽，如閱讀教學設計、品格模組、各領域教學創新競賽</a:t>
                      </a:r>
                      <a:r>
                        <a:rPr lang="en-US" sz="1800" dirty="0">
                          <a:effectLst/>
                        </a:rPr>
                        <a:t>……)</a:t>
                      </a:r>
                      <a:r>
                        <a:rPr lang="zh-TW" sz="1800" dirty="0">
                          <a:effectLst/>
                        </a:rPr>
                        <a:t>。</a:t>
                      </a:r>
                      <a:endParaRPr lang="zh-TW" sz="18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132931"/>
                  </a:ext>
                </a:extLst>
              </a:tr>
              <a:tr h="30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經費補助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2000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,000</a:t>
                      </a:r>
                      <a:endParaRPr lang="zh-TW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404739893"/>
                  </a:ext>
                </a:extLst>
              </a:tr>
              <a:tr h="636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專業回饋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zh-TW" sz="2000" u="sng" dirty="0">
                          <a:solidFill>
                            <a:schemeClr val="tx1"/>
                          </a:solidFill>
                          <a:effectLst/>
                        </a:rPr>
                        <a:t>觀議課必需邀請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市內專業回饋人才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國教輔導團團員或人才庫名單皆可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TW" sz="2000" dirty="0">
                          <a:solidFill>
                            <a:schemeClr val="tx1"/>
                          </a:solidFill>
                          <a:effectLst/>
                        </a:rPr>
                        <a:t>到校進行觀課回饋，亦可以邀請大專院校的教授。</a:t>
                      </a:r>
                      <a:endParaRPr lang="zh-TW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317225430"/>
                  </a:ext>
                </a:extLst>
              </a:tr>
              <a:tr h="360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召集人</a:t>
                      </a:r>
                      <a:endParaRPr lang="zh-TW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r>
                        <a:rPr lang="zh-TW" sz="2000" dirty="0">
                          <a:effectLst/>
                        </a:rPr>
                        <a:t>三年以上年資</a:t>
                      </a:r>
                      <a:r>
                        <a:rPr lang="zh-TW" altLang="en-US" sz="2000" dirty="0">
                          <a:effectLst/>
                        </a:rPr>
                        <a:t>    </a:t>
                      </a:r>
                      <a:r>
                        <a:rPr lang="en-US" sz="2000" dirty="0">
                          <a:effectLst/>
                        </a:rPr>
                        <a:t>2.</a:t>
                      </a:r>
                      <a:r>
                        <a:rPr lang="zh-TW" sz="2000" dirty="0">
                          <a:effectLst/>
                        </a:rPr>
                        <a:t>每週減授一節課</a:t>
                      </a:r>
                      <a:endParaRPr lang="zh-TW" sz="20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8153" marR="38153" marT="0" marB="0" anchor="ctr"/>
                </a:tc>
                <a:extLst>
                  <a:ext uri="{0D108BD9-81ED-4DB2-BD59-A6C34878D82A}">
                    <a16:rowId xmlns:a16="http://schemas.microsoft.com/office/drawing/2014/main" val="2071568912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07483" y="0"/>
            <a:ext cx="5551503" cy="622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zh-TW" altLang="zh-TW" sz="3200" dirty="0"/>
              <a:t>進階專業學習社群</a:t>
            </a:r>
            <a:r>
              <a:rPr lang="en-US" altLang="zh-TW" sz="3200" dirty="0"/>
              <a:t>(</a:t>
            </a:r>
            <a:r>
              <a:rPr lang="zh-TW" altLang="zh-TW" sz="3200" dirty="0"/>
              <a:t>課程示範</a:t>
            </a:r>
            <a:r>
              <a:rPr lang="en-US" altLang="zh-TW" sz="3200" dirty="0"/>
              <a:t>)</a:t>
            </a:r>
            <a:endParaRPr lang="zh-TW" altLang="zh-TW" sz="32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8" name="圖片 7">
            <a:hlinkClick r:id="rId3" action="ppaction://hlinkfile"/>
            <a:extLst>
              <a:ext uri="{FF2B5EF4-FFF2-40B4-BE49-F238E27FC236}">
                <a16:creationId xmlns:a16="http://schemas.microsoft.com/office/drawing/2014/main" id="{B8516651-D91D-4049-A264-2EE1B34854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0" r="70831"/>
          <a:stretch/>
        </p:blipFill>
        <p:spPr>
          <a:xfrm>
            <a:off x="10387198" y="221941"/>
            <a:ext cx="731017" cy="1283794"/>
          </a:xfrm>
          <a:prstGeom prst="rect">
            <a:avLst/>
          </a:prstGeom>
        </p:spPr>
      </p:pic>
      <p:sp>
        <p:nvSpPr>
          <p:cNvPr id="5" name="框架 4">
            <a:extLst>
              <a:ext uri="{FF2B5EF4-FFF2-40B4-BE49-F238E27FC236}">
                <a16:creationId xmlns:a16="http://schemas.microsoft.com/office/drawing/2014/main" id="{8086954D-1102-4F70-8EC5-6233528D5A20}"/>
              </a:ext>
            </a:extLst>
          </p:cNvPr>
          <p:cNvSpPr/>
          <p:nvPr/>
        </p:nvSpPr>
        <p:spPr>
          <a:xfrm>
            <a:off x="1687428" y="4732292"/>
            <a:ext cx="9717171" cy="779508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框架 8">
            <a:extLst>
              <a:ext uri="{FF2B5EF4-FFF2-40B4-BE49-F238E27FC236}">
                <a16:creationId xmlns:a16="http://schemas.microsoft.com/office/drawing/2014/main" id="{152CB414-C20B-4463-9834-DB1ABC81FA8C}"/>
              </a:ext>
            </a:extLst>
          </p:cNvPr>
          <p:cNvSpPr/>
          <p:nvPr/>
        </p:nvSpPr>
        <p:spPr>
          <a:xfrm>
            <a:off x="5347251" y="1230518"/>
            <a:ext cx="2604054" cy="50883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E93FAB5F-AA60-4CF0-AF26-96CA4C04BF47}"/>
              </a:ext>
            </a:extLst>
          </p:cNvPr>
          <p:cNvSpPr/>
          <p:nvPr/>
        </p:nvSpPr>
        <p:spPr>
          <a:xfrm>
            <a:off x="1687428" y="2090878"/>
            <a:ext cx="2604054" cy="56653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5E49EB3F-45EE-4417-B9DA-68581031BC68}"/>
              </a:ext>
            </a:extLst>
          </p:cNvPr>
          <p:cNvSpPr/>
          <p:nvPr/>
        </p:nvSpPr>
        <p:spPr>
          <a:xfrm>
            <a:off x="5605669" y="5333189"/>
            <a:ext cx="2604054" cy="56653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55D60612-0817-40C3-82C4-5E7A04AD6435}"/>
              </a:ext>
            </a:extLst>
          </p:cNvPr>
          <p:cNvSpPr/>
          <p:nvPr/>
        </p:nvSpPr>
        <p:spPr>
          <a:xfrm>
            <a:off x="4287076" y="6522454"/>
            <a:ext cx="4538871" cy="444100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1124125" y="453256"/>
            <a:ext cx="3084866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進階社群範例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" y="177924"/>
            <a:ext cx="880539" cy="88053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E4A8FC7-F798-4BCA-9294-F13B9E2F24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7" t="53131"/>
          <a:stretch/>
        </p:blipFill>
        <p:spPr>
          <a:xfrm>
            <a:off x="5448344" y="1262662"/>
            <a:ext cx="6079260" cy="517923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E77FF16-67F8-4403-A026-7366976D28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37" b="45656"/>
          <a:stretch/>
        </p:blipFill>
        <p:spPr>
          <a:xfrm>
            <a:off x="243586" y="1058463"/>
            <a:ext cx="4971877" cy="51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1006679" y="315589"/>
            <a:ext cx="4370664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經費概算表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基礎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" y="177924"/>
            <a:ext cx="880539" cy="880539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099F72F-699A-4B46-A25F-B162444FC4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40" t="36575" r="34771" b="20000"/>
          <a:stretch/>
        </p:blipFill>
        <p:spPr>
          <a:xfrm>
            <a:off x="2445542" y="1159128"/>
            <a:ext cx="6668708" cy="5124225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D3806621-EFCF-4574-B15C-2F1E7D31838C}"/>
              </a:ext>
            </a:extLst>
          </p:cNvPr>
          <p:cNvSpPr/>
          <p:nvPr/>
        </p:nvSpPr>
        <p:spPr>
          <a:xfrm>
            <a:off x="458530" y="2075264"/>
            <a:ext cx="2293059" cy="1070608"/>
          </a:xfrm>
          <a:prstGeom prst="wedgeRectCallout">
            <a:avLst>
              <a:gd name="adj1" fmla="val 55966"/>
              <a:gd name="adj2" fmla="val 2192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只能支講座鐘點費</a:t>
            </a:r>
          </a:p>
        </p:txBody>
      </p:sp>
    </p:spTree>
    <p:extLst>
      <p:ext uri="{BB962C8B-B14F-4D97-AF65-F5344CB8AC3E}">
        <p14:creationId xmlns:p14="http://schemas.microsoft.com/office/powerpoint/2010/main" val="26733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1006678" y="315589"/>
            <a:ext cx="4974671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經費概算表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初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(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進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)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階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" y="177924"/>
            <a:ext cx="880539" cy="880539"/>
          </a:xfrm>
          <a:prstGeom prst="rect">
            <a:avLst/>
          </a:prstGeom>
        </p:spPr>
      </p:pic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1C912629-223A-4261-A1B9-57E841C328DD}"/>
              </a:ext>
            </a:extLst>
          </p:cNvPr>
          <p:cNvSpPr/>
          <p:nvPr/>
        </p:nvSpPr>
        <p:spPr>
          <a:xfrm>
            <a:off x="8064548" y="2014444"/>
            <a:ext cx="3148736" cy="1414556"/>
          </a:xfrm>
          <a:prstGeom prst="wedgeRectCallout">
            <a:avLst>
              <a:gd name="adj1" fmla="val -55982"/>
              <a:gd name="adj2" fmla="val 1643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1.</a:t>
            </a:r>
            <a:r>
              <a:rPr lang="zh-TW" altLang="en-US" dirty="0"/>
              <a:t>列為必要不能刪減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zh-TW" b="1" u="dbl" dirty="0"/>
              <a:t>同校人員不得支領諮詢費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294A96A-275E-4BB3-BBFF-1B21357BD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716" y="1058461"/>
            <a:ext cx="6801799" cy="5258534"/>
          </a:xfrm>
          <a:prstGeom prst="rect">
            <a:avLst/>
          </a:prstGeo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B833DF0B-86C2-45A9-860D-6C9715C14875}"/>
              </a:ext>
            </a:extLst>
          </p:cNvPr>
          <p:cNvSpPr/>
          <p:nvPr/>
        </p:nvSpPr>
        <p:spPr>
          <a:xfrm>
            <a:off x="1006677" y="2721722"/>
            <a:ext cx="6801799" cy="513325"/>
          </a:xfrm>
          <a:prstGeom prst="frame">
            <a:avLst>
              <a:gd name="adj1" fmla="val 5882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:a16="http://schemas.microsoft.com/office/drawing/2014/main" id="{71C2292A-801E-40E2-A556-1D8B9863D209}"/>
              </a:ext>
            </a:extLst>
          </p:cNvPr>
          <p:cNvSpPr/>
          <p:nvPr/>
        </p:nvSpPr>
        <p:spPr>
          <a:xfrm rot="2161985">
            <a:off x="6967330" y="546652"/>
            <a:ext cx="813185" cy="880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78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0" y="4320331"/>
            <a:ext cx="2461491" cy="2050823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4CE5E5CF-55CC-4BB2-812D-F3F8B94C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465" y="1198421"/>
            <a:ext cx="4384789" cy="740486"/>
          </a:xfrm>
        </p:spPr>
        <p:txBody>
          <a:bodyPr>
            <a:normAutofit/>
          </a:bodyPr>
          <a:lstStyle/>
          <a:p>
            <a:pPr fontAlgn="auto">
              <a:lnSpc>
                <a:spcPts val="4000"/>
              </a:lnSpc>
            </a:pP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申辦時常見的問題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A65E1B98-C0F6-4001-8E3A-F7BA6FB076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90" y="1055326"/>
            <a:ext cx="1171470" cy="117147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309CDDC-53CF-47F4-8C3E-7EE56EE3E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867" y="367177"/>
            <a:ext cx="2997200" cy="29972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F8839A0-3AAE-4AC3-B5D7-72E39155A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282" y="2961193"/>
            <a:ext cx="7139035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18" y="4575084"/>
            <a:ext cx="1748572" cy="1456845"/>
          </a:xfrm>
          <a:prstGeom prst="rect">
            <a:avLst/>
          </a:prstGeom>
        </p:spPr>
      </p:pic>
      <p:sp>
        <p:nvSpPr>
          <p:cNvPr id="12" name="文本框 21">
            <a:extLst>
              <a:ext uri="{FF2B5EF4-FFF2-40B4-BE49-F238E27FC236}">
                <a16:creationId xmlns:a16="http://schemas.microsoft.com/office/drawing/2014/main" id="{E5E32138-46E5-4898-B52D-7C7621A66691}"/>
              </a:ext>
            </a:extLst>
          </p:cNvPr>
          <p:cNvSpPr txBox="1"/>
          <p:nvPr/>
        </p:nvSpPr>
        <p:spPr>
          <a:xfrm>
            <a:off x="1754688" y="1711493"/>
            <a:ext cx="4916041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en-US" altLang="zh-TW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1</a:t>
            </a: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、社群運作期程說明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94CACEC-E0B2-416C-AB4C-6D939E900A09}"/>
              </a:ext>
            </a:extLst>
          </p:cNvPr>
          <p:cNvSpPr/>
          <p:nvPr/>
        </p:nvSpPr>
        <p:spPr>
          <a:xfrm>
            <a:off x="1926213" y="2550043"/>
            <a:ext cx="7841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2</a:t>
            </a: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、</a:t>
            </a:r>
            <a:r>
              <a:rPr lang="zh-TW" altLang="zh-TW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社群的類型與運作方式規劃</a:t>
            </a:r>
            <a:endParaRPr lang="zh-TW" altLang="en-US" sz="36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sp>
        <p:nvSpPr>
          <p:cNvPr id="15" name="標題 1">
            <a:extLst>
              <a:ext uri="{FF2B5EF4-FFF2-40B4-BE49-F238E27FC236}">
                <a16:creationId xmlns:a16="http://schemas.microsoft.com/office/drawing/2014/main" id="{4CE5E5CF-55CC-4BB2-812D-F3F8B94CF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89" y="3374306"/>
            <a:ext cx="4794649" cy="740486"/>
          </a:xfrm>
        </p:spPr>
        <p:txBody>
          <a:bodyPr>
            <a:normAutofit/>
          </a:bodyPr>
          <a:lstStyle/>
          <a:p>
            <a:pPr fontAlgn="auto">
              <a:lnSpc>
                <a:spcPts val="4000"/>
              </a:lnSpc>
            </a:pPr>
            <a:r>
              <a:rPr lang="en-US" altLang="zh-TW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3</a:t>
            </a: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、申辦時常見的問題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C35298-7050-49B3-B939-87C11975A7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645744"/>
            <a:ext cx="1171470" cy="11714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79D6A90-29C9-4FC7-9BD8-DA0B6F51F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" y="5170787"/>
            <a:ext cx="1171470" cy="1171470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D896D134-0591-4A00-942B-833DA4FA7715}"/>
              </a:ext>
            </a:extLst>
          </p:cNvPr>
          <p:cNvSpPr txBox="1">
            <a:spLocks/>
          </p:cNvSpPr>
          <p:nvPr/>
        </p:nvSpPr>
        <p:spPr>
          <a:xfrm>
            <a:off x="2277355" y="5386279"/>
            <a:ext cx="4384789" cy="740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線上申辦社群操作示範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DAE896E4-3D4F-403D-AC7D-89DCB34AEAC2}"/>
              </a:ext>
            </a:extLst>
          </p:cNvPr>
          <p:cNvSpPr txBox="1"/>
          <p:nvPr/>
        </p:nvSpPr>
        <p:spPr>
          <a:xfrm>
            <a:off x="1469766" y="921664"/>
            <a:ext cx="5999966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en-US" altLang="zh-TW" sz="36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115</a:t>
            </a:r>
            <a:r>
              <a:rPr lang="zh-TW" altLang="en-US" sz="3600" dirty="0" smtClean="0">
                <a:latin typeface="華康超明體" panose="02020C09000000000000" pitchFamily="49" charset="-120"/>
                <a:ea typeface="華康超明體" panose="02020C09000000000000" pitchFamily="49" charset="-120"/>
              </a:rPr>
              <a:t>學年</a:t>
            </a: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度社群申辦規則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8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C82FED9-D355-40E9-B011-F26D3CBA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645" y="1962826"/>
            <a:ext cx="9468407" cy="235617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1F2F717-E4DF-4617-A3BA-4BBD6B7D7468}"/>
              </a:ext>
            </a:extLst>
          </p:cNvPr>
          <p:cNvSpPr txBox="1"/>
          <p:nvPr/>
        </p:nvSpPr>
        <p:spPr>
          <a:xfrm>
            <a:off x="3534469" y="3464346"/>
            <a:ext cx="1490665" cy="4616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研習講座</a:t>
            </a:r>
            <a:endParaRPr lang="en-US" altLang="zh-TW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4DE97E-447B-4A65-932E-6A4F98CC4AFE}"/>
              </a:ext>
            </a:extLst>
          </p:cNvPr>
          <p:cNvSpPr txBox="1"/>
          <p:nvPr/>
        </p:nvSpPr>
        <p:spPr>
          <a:xfrm>
            <a:off x="8850914" y="3480284"/>
            <a:ext cx="130446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空白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1ACAEC-CEF1-4153-B80D-B1157D9AD10F}"/>
              </a:ext>
            </a:extLst>
          </p:cNvPr>
          <p:cNvSpPr txBox="1"/>
          <p:nvPr/>
        </p:nvSpPr>
        <p:spPr>
          <a:xfrm>
            <a:off x="7183980" y="3695180"/>
            <a:ext cx="1410338" cy="46166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?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4921683" cy="74048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44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申辦時常見的問題</a:t>
            </a:r>
            <a:endParaRPr lang="zh-CN" altLang="en-US" sz="44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8996" y="991440"/>
            <a:ext cx="11432959" cy="116986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+mn-ea"/>
              </a:rPr>
              <a:t>運作進度規劃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 </a:t>
            </a:r>
            <a:r>
              <a:rPr lang="en-US" altLang="zh-TW" dirty="0">
                <a:latin typeface="+mn-ea"/>
              </a:rPr>
              <a:t>1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dirty="0">
                <a:latin typeface="+mn-ea"/>
              </a:rPr>
              <a:t>研習講座</a:t>
            </a:r>
            <a:r>
              <a:rPr lang="zh-TW" altLang="zh-TW" b="1" dirty="0">
                <a:latin typeface="+mn-ea"/>
              </a:rPr>
              <a:t>主題</a:t>
            </a:r>
            <a:r>
              <a:rPr lang="zh-TW" altLang="en-US" dirty="0">
                <a:latin typeface="+mn-ea"/>
              </a:rPr>
              <a:t>請明確列出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>
                <a:latin typeface="+mn-ea"/>
              </a:rPr>
              <a:t> 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★ </a:t>
            </a:r>
            <a:r>
              <a:rPr lang="en-US" altLang="zh-TW" dirty="0">
                <a:latin typeface="+mn-ea"/>
              </a:rPr>
              <a:t>2</a:t>
            </a:r>
            <a:r>
              <a:rPr lang="zh-TW" altLang="en-US" dirty="0">
                <a:latin typeface="+mn-ea"/>
              </a:rPr>
              <a:t>、</a:t>
            </a:r>
            <a:r>
              <a:rPr lang="zh-TW" altLang="zh-TW" dirty="0">
                <a:latin typeface="+mn-ea"/>
              </a:rPr>
              <a:t>研習講座</a:t>
            </a:r>
            <a:r>
              <a:rPr lang="zh-TW" altLang="en-US" dirty="0">
                <a:latin typeface="+mn-ea"/>
              </a:rPr>
              <a:t>須</a:t>
            </a:r>
            <a:r>
              <a:rPr lang="zh-TW" altLang="zh-TW" dirty="0">
                <a:latin typeface="+mn-ea"/>
              </a:rPr>
              <a:t>註明</a:t>
            </a:r>
            <a:r>
              <a:rPr lang="zh-TW" altLang="zh-TW" dirty="0">
                <a:solidFill>
                  <a:srgbClr val="FF0000"/>
                </a:solidFill>
                <a:latin typeface="+mn-ea"/>
              </a:rPr>
              <a:t>講師之任職機關</a:t>
            </a:r>
            <a:r>
              <a:rPr lang="en-US" altLang="zh-TW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zh-TW" dirty="0">
                <a:solidFill>
                  <a:srgbClr val="FF0000"/>
                </a:solidFill>
                <a:latin typeface="+mn-ea"/>
              </a:rPr>
              <a:t>職稱及簡歷</a:t>
            </a:r>
            <a:r>
              <a:rPr lang="zh-TW" altLang="zh-TW" dirty="0">
                <a:latin typeface="+mn-ea"/>
              </a:rPr>
              <a:t>。</a:t>
            </a:r>
            <a:r>
              <a:rPr lang="en-US" altLang="zh-TW" dirty="0">
                <a:latin typeface="+mn-ea"/>
              </a:rPr>
              <a:t>(</a:t>
            </a:r>
            <a:r>
              <a:rPr lang="zh-TW" altLang="en-US" dirty="0">
                <a:latin typeface="+mn-ea"/>
              </a:rPr>
              <a:t>含</a:t>
            </a:r>
            <a:r>
              <a:rPr lang="zh-TW" altLang="zh-TW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詢</a:t>
            </a:r>
            <a:r>
              <a:rPr lang="zh-TW" altLang="zh-TW" dirty="0">
                <a:latin typeface="+mn-ea"/>
              </a:rPr>
              <a:t>輔導人員</a:t>
            </a:r>
            <a:r>
              <a:rPr lang="en-US" altLang="zh-TW" dirty="0">
                <a:latin typeface="+mn-ea"/>
              </a:rPr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C82FED9-D355-40E9-B011-F26D3CBA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20" y="1160965"/>
            <a:ext cx="9468407" cy="235617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1F2F717-E4DF-4617-A3BA-4BBD6B7D7468}"/>
              </a:ext>
            </a:extLst>
          </p:cNvPr>
          <p:cNvSpPr txBox="1"/>
          <p:nvPr/>
        </p:nvSpPr>
        <p:spPr>
          <a:xfrm>
            <a:off x="3544856" y="2508036"/>
            <a:ext cx="1490665" cy="79142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zh-TW" sz="2400" dirty="0">
                <a:solidFill>
                  <a:srgbClr val="FF0000"/>
                </a:solidFill>
                <a:latin typeface="+mn-ea"/>
              </a:rPr>
              <a:t>研習講座</a:t>
            </a:r>
            <a:endParaRPr lang="en-US" altLang="zh-TW" sz="2400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zh-TW" sz="2400" b="1" dirty="0">
                <a:solidFill>
                  <a:srgbClr val="FF0000"/>
                </a:solidFill>
                <a:latin typeface="+mn-ea"/>
              </a:rPr>
              <a:t>主題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04DE97E-447B-4A65-932E-6A4F98CC4AFE}"/>
              </a:ext>
            </a:extLst>
          </p:cNvPr>
          <p:cNvSpPr txBox="1"/>
          <p:nvPr/>
        </p:nvSpPr>
        <p:spPr>
          <a:xfrm>
            <a:off x="8975605" y="2496265"/>
            <a:ext cx="2492111" cy="79142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講師任職的</a:t>
            </a:r>
            <a:endParaRPr lang="en-US" altLang="zh-TW" sz="2400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機關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職稱</a:t>
            </a:r>
            <a:r>
              <a:rPr lang="en-US" altLang="zh-TW" sz="24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簡歷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1ACAEC-CEF1-4153-B80D-B1157D9AD10F}"/>
              </a:ext>
            </a:extLst>
          </p:cNvPr>
          <p:cNvSpPr txBox="1"/>
          <p:nvPr/>
        </p:nvSpPr>
        <p:spPr>
          <a:xfrm>
            <a:off x="7267107" y="2859782"/>
            <a:ext cx="1410338" cy="43968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姓名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57CF2EFA-31CE-45AE-9547-F58CAA484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21" y="4268931"/>
            <a:ext cx="10493357" cy="2024534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ADDA6029-0A8E-422C-AAB8-DE2EAC5851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372" y="2614165"/>
            <a:ext cx="2007017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67DCF1E-7ACE-4E16-B3C6-09FA998D7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51" t="14558" r="21628" b="11926"/>
          <a:stretch/>
        </p:blipFill>
        <p:spPr>
          <a:xfrm>
            <a:off x="1669714" y="1160066"/>
            <a:ext cx="7407174" cy="5536954"/>
          </a:xfrm>
          <a:prstGeom prst="rect">
            <a:avLst/>
          </a:prstGeom>
        </p:spPr>
      </p:pic>
      <p:sp>
        <p:nvSpPr>
          <p:cNvPr id="4" name="文本框 21">
            <a:extLst>
              <a:ext uri="{FF2B5EF4-FFF2-40B4-BE49-F238E27FC236}">
                <a16:creationId xmlns:a16="http://schemas.microsoft.com/office/drawing/2014/main" id="{1E49ABD2-F60B-4C20-A2A1-22253965A3B1}"/>
              </a:ext>
            </a:extLst>
          </p:cNvPr>
          <p:cNvSpPr txBox="1"/>
          <p:nvPr/>
        </p:nvSpPr>
        <p:spPr>
          <a:xfrm>
            <a:off x="1124125" y="453256"/>
            <a:ext cx="5033394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基礎社群範例 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3409F6-5864-4CBF-BC41-2041C40C0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6" y="177924"/>
            <a:ext cx="880539" cy="880539"/>
          </a:xfrm>
          <a:prstGeom prst="rect">
            <a:avLst/>
          </a:prstGeom>
        </p:spPr>
      </p:pic>
      <p:sp>
        <p:nvSpPr>
          <p:cNvPr id="7" name="框架 6">
            <a:extLst>
              <a:ext uri="{FF2B5EF4-FFF2-40B4-BE49-F238E27FC236}">
                <a16:creationId xmlns:a16="http://schemas.microsoft.com/office/drawing/2014/main" id="{C20411C0-C55C-4B63-A235-E9AC42D5281D}"/>
              </a:ext>
            </a:extLst>
          </p:cNvPr>
          <p:cNvSpPr/>
          <p:nvPr/>
        </p:nvSpPr>
        <p:spPr>
          <a:xfrm>
            <a:off x="3390550" y="2745746"/>
            <a:ext cx="5410899" cy="1115736"/>
          </a:xfrm>
          <a:prstGeom prst="frame">
            <a:avLst>
              <a:gd name="adj1" fmla="val 58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語音泡泡: 矩形 7">
            <a:extLst>
              <a:ext uri="{FF2B5EF4-FFF2-40B4-BE49-F238E27FC236}">
                <a16:creationId xmlns:a16="http://schemas.microsoft.com/office/drawing/2014/main" id="{205E6ACB-B9D0-453C-AE1C-C1049C2ED721}"/>
              </a:ext>
            </a:extLst>
          </p:cNvPr>
          <p:cNvSpPr/>
          <p:nvPr/>
        </p:nvSpPr>
        <p:spPr>
          <a:xfrm>
            <a:off x="3115111" y="2342713"/>
            <a:ext cx="1912689" cy="960901"/>
          </a:xfrm>
          <a:prstGeom prst="wedgeRectCallout">
            <a:avLst>
              <a:gd name="adj1" fmla="val -22115"/>
              <a:gd name="adj2" fmla="val 76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講座主題：</a:t>
            </a:r>
            <a:endParaRPr lang="en-US" altLang="zh-TW" dirty="0"/>
          </a:p>
          <a:p>
            <a:pPr algn="ctr"/>
            <a:r>
              <a:rPr lang="zh-TW" altLang="en-US" dirty="0"/>
              <a:t>班級經營面面觀</a:t>
            </a:r>
            <a:endParaRPr lang="en-US" altLang="zh-TW" dirty="0"/>
          </a:p>
        </p:txBody>
      </p:sp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D11A69D1-2C43-4C2D-9330-E5962537BBCD}"/>
              </a:ext>
            </a:extLst>
          </p:cNvPr>
          <p:cNvSpPr/>
          <p:nvPr/>
        </p:nvSpPr>
        <p:spPr>
          <a:xfrm>
            <a:off x="6516496" y="2214494"/>
            <a:ext cx="2284953" cy="960901"/>
          </a:xfrm>
          <a:prstGeom prst="wedgeRectCallout">
            <a:avLst>
              <a:gd name="adj1" fmla="val -22115"/>
              <a:gd name="adj2" fmla="val 76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講師姓名：曾可愛</a:t>
            </a:r>
            <a:endParaRPr lang="en-US" altLang="zh-TW" dirty="0"/>
          </a:p>
          <a:p>
            <a:r>
              <a:rPr lang="zh-TW" altLang="en-US" dirty="0"/>
              <a:t>服務單位：美美國小</a:t>
            </a:r>
            <a:endParaRPr lang="en-US" altLang="zh-TW" dirty="0"/>
          </a:p>
          <a:p>
            <a:r>
              <a:rPr lang="zh-TW" altLang="en-US" dirty="0"/>
              <a:t>職稱：導師</a:t>
            </a:r>
            <a:endParaRPr lang="en-US" altLang="zh-TW" dirty="0"/>
          </a:p>
        </p:txBody>
      </p:sp>
      <p:sp>
        <p:nvSpPr>
          <p:cNvPr id="10" name="語音泡泡: 矩形 9">
            <a:extLst>
              <a:ext uri="{FF2B5EF4-FFF2-40B4-BE49-F238E27FC236}">
                <a16:creationId xmlns:a16="http://schemas.microsoft.com/office/drawing/2014/main" id="{E532A47E-3A8E-40B3-9DE1-65E3E4DBA757}"/>
              </a:ext>
            </a:extLst>
          </p:cNvPr>
          <p:cNvSpPr/>
          <p:nvPr/>
        </p:nvSpPr>
        <p:spPr>
          <a:xfrm>
            <a:off x="8367322" y="2847348"/>
            <a:ext cx="2734811" cy="960901"/>
          </a:xfrm>
          <a:prstGeom prst="wedgeRectCallout">
            <a:avLst>
              <a:gd name="adj1" fmla="val -55158"/>
              <a:gd name="adj2" fmla="val 1894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教學</a:t>
            </a:r>
            <a:r>
              <a:rPr lang="en-US" altLang="zh-TW" dirty="0"/>
              <a:t>20</a:t>
            </a:r>
            <a:r>
              <a:rPr lang="zh-TW" altLang="en-US" dirty="0"/>
              <a:t>餘年，曾獲師鐸獎。</a:t>
            </a:r>
            <a:endParaRPr lang="en-US" altLang="zh-TW" dirty="0"/>
          </a:p>
        </p:txBody>
      </p:sp>
      <p:sp>
        <p:nvSpPr>
          <p:cNvPr id="11" name="語音泡泡: 矩形 10">
            <a:extLst>
              <a:ext uri="{FF2B5EF4-FFF2-40B4-BE49-F238E27FC236}">
                <a16:creationId xmlns:a16="http://schemas.microsoft.com/office/drawing/2014/main" id="{960C11B4-05D1-4EC4-8EEA-C0044DF709FE}"/>
              </a:ext>
            </a:extLst>
          </p:cNvPr>
          <p:cNvSpPr/>
          <p:nvPr/>
        </p:nvSpPr>
        <p:spPr>
          <a:xfrm>
            <a:off x="5480529" y="2138062"/>
            <a:ext cx="992668" cy="709286"/>
          </a:xfrm>
          <a:prstGeom prst="wedgeRectCallout">
            <a:avLst>
              <a:gd name="adj1" fmla="val -22115"/>
              <a:gd name="adj2" fmla="val 7656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/>
              <a:t>要選對</a:t>
            </a:r>
            <a:endParaRPr lang="en-US" altLang="zh-TW" dirty="0"/>
          </a:p>
        </p:txBody>
      </p:sp>
      <p:sp>
        <p:nvSpPr>
          <p:cNvPr id="12" name="雙波浪 11">
            <a:extLst>
              <a:ext uri="{FF2B5EF4-FFF2-40B4-BE49-F238E27FC236}">
                <a16:creationId xmlns:a16="http://schemas.microsoft.com/office/drawing/2014/main" id="{5B2DB3DD-661A-4D59-A3B8-79BB24ECE1A0}"/>
              </a:ext>
            </a:extLst>
          </p:cNvPr>
          <p:cNvSpPr/>
          <p:nvPr/>
        </p:nvSpPr>
        <p:spPr>
          <a:xfrm>
            <a:off x="3906477" y="4519866"/>
            <a:ext cx="2251042" cy="96090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/>
              <a:t>通過</a:t>
            </a:r>
            <a:r>
              <a:rPr lang="en-US" altLang="zh-TW" sz="54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4136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4921683" cy="74048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44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申辦時常見的問題</a:t>
            </a:r>
            <a:endParaRPr lang="zh-CN" altLang="en-US" sz="44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1240476"/>
            <a:ext cx="11432959" cy="536451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運作進度規劃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3</a:t>
            </a:r>
            <a:r>
              <a:rPr lang="zh-TW" altLang="en-US" dirty="0">
                <a:latin typeface="+mn-ea"/>
              </a:rPr>
              <a:t>、</a:t>
            </a:r>
            <a:r>
              <a:rPr lang="en-US" altLang="zh-TW" dirty="0" err="1"/>
              <a:t>公開授課與專業回饋</a:t>
            </a:r>
            <a:r>
              <a:rPr lang="zh-TW" altLang="en-US" dirty="0"/>
              <a:t>的</a:t>
            </a:r>
            <a:r>
              <a:rPr lang="zh-TW" altLang="zh-TW" dirty="0">
                <a:latin typeface="+mn-ea"/>
              </a:rPr>
              <a:t>諮</a:t>
            </a:r>
            <a:r>
              <a:rPr lang="zh-TW" altLang="en-US" dirty="0">
                <a:latin typeface="+mn-ea"/>
              </a:rPr>
              <a:t>詢</a:t>
            </a:r>
            <a:r>
              <a:rPr lang="zh-TW" altLang="zh-TW" dirty="0">
                <a:latin typeface="+mn-ea"/>
              </a:rPr>
              <a:t>輔導人員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 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不得邀請同校內之教師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 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1A0A4E6-2F4C-4C04-9BB2-4033A4DED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363" y="900802"/>
            <a:ext cx="5817490" cy="4999927"/>
          </a:xfrm>
          <a:prstGeom prst="rect">
            <a:avLst/>
          </a:prstGeom>
        </p:spPr>
      </p:pic>
      <p:pic>
        <p:nvPicPr>
          <p:cNvPr id="10" name="圖片 9">
            <a:hlinkClick r:id="rId5"/>
            <a:extLst>
              <a:ext uri="{FF2B5EF4-FFF2-40B4-BE49-F238E27FC236}">
                <a16:creationId xmlns:a16="http://schemas.microsoft.com/office/drawing/2014/main" id="{C4B31C98-16DF-4E4F-8E83-8414D21081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98183" y="4448453"/>
            <a:ext cx="1872589" cy="1872589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5B748D8-FBA8-4488-A9E4-2465EC1118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0088" y="4483891"/>
            <a:ext cx="2486372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3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4921683" cy="74048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44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申辦時常見的問題</a:t>
            </a:r>
            <a:endParaRPr lang="zh-CN" altLang="en-US" sz="44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1240476"/>
            <a:ext cx="4573894" cy="409168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運作進度規劃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4</a:t>
            </a:r>
            <a:r>
              <a:rPr lang="zh-TW" altLang="en-US" dirty="0">
                <a:latin typeface="+mn-ea"/>
              </a:rPr>
              <a:t>、初進階的「</a:t>
            </a:r>
            <a:r>
              <a:rPr lang="en-US" altLang="zh-TW" dirty="0" err="1">
                <a:latin typeface="+mn-ea"/>
              </a:rPr>
              <a:t>公開授課與專業回饋</a:t>
            </a:r>
            <a:r>
              <a:rPr lang="zh-TW" altLang="en-US" dirty="0" smtClean="0">
                <a:latin typeface="+mn-ea"/>
              </a:rPr>
              <a:t> 」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TW" dirty="0">
                <a:latin typeface="+mn-ea"/>
              </a:rPr>
              <a:t> </a:t>
            </a:r>
            <a:r>
              <a:rPr lang="en-US" altLang="zh-TW" dirty="0" smtClean="0">
                <a:latin typeface="+mn-ea"/>
              </a:rPr>
              <a:t>    </a:t>
            </a:r>
            <a:r>
              <a:rPr lang="zh-TW" altLang="en-US" dirty="0" smtClean="0">
                <a:latin typeface="+mn-ea"/>
              </a:rPr>
              <a:t>必須</a:t>
            </a:r>
            <a:r>
              <a:rPr lang="zh-TW" altLang="en-US" dirty="0">
                <a:latin typeface="+mn-ea"/>
              </a:rPr>
              <a:t>有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三合一完整的公開授課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含</a:t>
            </a:r>
            <a:endParaRPr lang="en-US" altLang="zh-TW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觀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課前後會談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備、觀議課不宜在同一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天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lang="zh-TW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公開授課需安排於共同備課</a:t>
            </a:r>
            <a:r>
              <a:rPr lang="zh-TW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之後</a:t>
            </a:r>
            <a:endParaRPr lang="en-US" altLang="zh-TW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公開授課時間請安排於學生在校上</a:t>
            </a:r>
            <a:endParaRPr lang="en-US" altLang="zh-TW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課時間（週三下午非上課時間不得</a:t>
            </a:r>
            <a:endParaRPr lang="en-US" altLang="zh-TW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 </a:t>
            </a:r>
            <a:r>
              <a:rPr lang="zh-TW" altLang="en-US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安排公開授課）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D66D16F-7B4C-4E2F-84C5-5F0F62AD6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384" y="1028340"/>
            <a:ext cx="6553140" cy="5688379"/>
          </a:xfrm>
          <a:prstGeom prst="rect">
            <a:avLst/>
          </a:prstGeom>
        </p:spPr>
      </p:pic>
      <p:sp>
        <p:nvSpPr>
          <p:cNvPr id="9" name="框架 8">
            <a:extLst>
              <a:ext uri="{FF2B5EF4-FFF2-40B4-BE49-F238E27FC236}">
                <a16:creationId xmlns:a16="http://schemas.microsoft.com/office/drawing/2014/main" id="{17729FC7-A4C7-4D00-B72B-E90A1E6BB25D}"/>
              </a:ext>
            </a:extLst>
          </p:cNvPr>
          <p:cNvSpPr/>
          <p:nvPr/>
        </p:nvSpPr>
        <p:spPr>
          <a:xfrm>
            <a:off x="5543101" y="2657326"/>
            <a:ext cx="6648899" cy="1023097"/>
          </a:xfrm>
          <a:prstGeom prst="frame">
            <a:avLst>
              <a:gd name="adj1" fmla="val 5882"/>
            </a:avLst>
          </a:prstGeom>
          <a:solidFill>
            <a:srgbClr val="9F1195"/>
          </a:solidFill>
          <a:ln w="57150">
            <a:solidFill>
              <a:srgbClr val="AA06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10F0383A-4A47-4AF3-9414-2286816DD583}"/>
              </a:ext>
            </a:extLst>
          </p:cNvPr>
          <p:cNvSpPr txBox="1"/>
          <p:nvPr/>
        </p:nvSpPr>
        <p:spPr>
          <a:xfrm>
            <a:off x="11256705" y="2657326"/>
            <a:ext cx="707778" cy="461665"/>
          </a:xfrm>
          <a:prstGeom prst="rect">
            <a:avLst/>
          </a:prstGeom>
          <a:solidFill>
            <a:srgbClr val="096BE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先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CC6F3FD6-5FD3-4700-B1C7-659A678CA205}"/>
              </a:ext>
            </a:extLst>
          </p:cNvPr>
          <p:cNvSpPr txBox="1"/>
          <p:nvPr/>
        </p:nvSpPr>
        <p:spPr>
          <a:xfrm>
            <a:off x="11423512" y="3218759"/>
            <a:ext cx="707778" cy="461665"/>
          </a:xfrm>
          <a:prstGeom prst="rect">
            <a:avLst/>
          </a:prstGeom>
          <a:solidFill>
            <a:srgbClr val="096BE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+mn-ea"/>
              </a:rPr>
              <a:t>後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雙波浪 10">
            <a:extLst>
              <a:ext uri="{FF2B5EF4-FFF2-40B4-BE49-F238E27FC236}">
                <a16:creationId xmlns:a16="http://schemas.microsoft.com/office/drawing/2014/main" id="{6BC1A6B6-4F77-4135-8E0E-38FC09E48AB7}"/>
              </a:ext>
            </a:extLst>
          </p:cNvPr>
          <p:cNvSpPr/>
          <p:nvPr/>
        </p:nvSpPr>
        <p:spPr>
          <a:xfrm>
            <a:off x="6800919" y="5644085"/>
            <a:ext cx="2251042" cy="96090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/>
              <a:t>通過</a:t>
            </a:r>
            <a:r>
              <a:rPr lang="en-US" altLang="zh-TW" sz="54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9280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4921683" cy="74048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44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申辦時常見的問題</a:t>
            </a:r>
            <a:endParaRPr lang="zh-CN" altLang="en-US" sz="44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1240476"/>
            <a:ext cx="11432959" cy="536451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ea"/>
              </a:rPr>
              <a:t>運作進度規劃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</a:t>
            </a:r>
            <a:r>
              <a:rPr lang="en-US" altLang="zh-TW" dirty="0">
                <a:latin typeface="+mn-ea"/>
              </a:rPr>
              <a:t>5</a:t>
            </a:r>
            <a:r>
              <a:rPr lang="zh-TW" altLang="en-US" dirty="0">
                <a:latin typeface="+mn-ea"/>
              </a:rPr>
              <a:t>、實施內容和實施方式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>
                <a:latin typeface="+mn-ea"/>
              </a:rPr>
              <a:t>     的安排須合理</a:t>
            </a:r>
            <a:endParaRPr lang="en-US" altLang="zh-TW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21638A4-5537-4710-9752-642BBA9CC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85" y="2503286"/>
            <a:ext cx="10096048" cy="352628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D66D16F-7B4C-4E2F-84C5-5F0F62AD6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1183" y="1028340"/>
            <a:ext cx="6553140" cy="5688379"/>
          </a:xfrm>
          <a:prstGeom prst="rect">
            <a:avLst/>
          </a:prstGeom>
        </p:spPr>
      </p:pic>
      <p:sp>
        <p:nvSpPr>
          <p:cNvPr id="7" name="雙波浪 6">
            <a:extLst>
              <a:ext uri="{FF2B5EF4-FFF2-40B4-BE49-F238E27FC236}">
                <a16:creationId xmlns:a16="http://schemas.microsoft.com/office/drawing/2014/main" id="{C9CF45D2-0615-4166-9373-3249A8953E9B}"/>
              </a:ext>
            </a:extLst>
          </p:cNvPr>
          <p:cNvSpPr/>
          <p:nvPr/>
        </p:nvSpPr>
        <p:spPr>
          <a:xfrm>
            <a:off x="7424965" y="4644089"/>
            <a:ext cx="2251042" cy="960901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5400" dirty="0"/>
              <a:t>通過</a:t>
            </a:r>
            <a:r>
              <a:rPr lang="en-US" altLang="zh-TW" sz="54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26836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4921683" cy="74048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44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 申辦時常見的問題</a:t>
            </a:r>
            <a:endParaRPr lang="zh-CN" altLang="en-US" sz="44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18B822-DDB9-47F5-9743-A236E1448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5" y="1240476"/>
            <a:ext cx="11432959" cy="536451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+mn-ea"/>
              </a:rPr>
              <a:t>經費限制</a:t>
            </a:r>
            <a:endParaRPr lang="en-US" altLang="zh-TW" sz="2800" dirty="0">
              <a:latin typeface="+mn-ea"/>
            </a:endParaRPr>
          </a:p>
          <a:p>
            <a:pPr marL="0" indent="0">
              <a:buNone/>
            </a:pPr>
            <a:r>
              <a:rPr lang="zh-TW" altLang="en-US" sz="2800" dirty="0"/>
              <a:t>   </a:t>
            </a:r>
            <a:r>
              <a:rPr lang="en-US" altLang="zh-TW" sz="2800" dirty="0">
                <a:latin typeface="+mn-ea"/>
              </a:rPr>
              <a:t>1</a:t>
            </a:r>
            <a:r>
              <a:rPr lang="zh-TW" altLang="en-US" sz="2800" dirty="0">
                <a:latin typeface="+mn-ea"/>
              </a:rPr>
              <a:t>、</a:t>
            </a:r>
            <a:r>
              <a:rPr lang="en-US" altLang="zh-TW" sz="2800" dirty="0"/>
              <a:t> </a:t>
            </a:r>
            <a:r>
              <a:rPr lang="zh-TW" altLang="en-US" sz="2800" dirty="0"/>
              <a:t>邀請教專回饋人才、國教輔導團團員或人才庫名單、教授觀課皆</a:t>
            </a:r>
            <a:r>
              <a:rPr lang="zh-TW" altLang="en-US" sz="2800" dirty="0" smtClean="0"/>
              <a:t>可  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      </a:t>
            </a:r>
            <a:r>
              <a:rPr lang="zh-TW" altLang="en-US" sz="2800" dirty="0" smtClean="0"/>
              <a:t>領取</a:t>
            </a:r>
            <a:r>
              <a:rPr lang="zh-TW" altLang="en-US" sz="2800" dirty="0"/>
              <a:t>諮詢費</a:t>
            </a:r>
            <a:r>
              <a:rPr lang="en-US" altLang="zh-TW" sz="2800" dirty="0"/>
              <a:t>(</a:t>
            </a:r>
            <a:r>
              <a:rPr lang="zh-TW" altLang="en-US" sz="2800" dirty="0"/>
              <a:t>同校人員不可</a:t>
            </a:r>
            <a:r>
              <a:rPr lang="en-US" altLang="zh-TW" sz="2800" dirty="0"/>
              <a:t>)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b="1" dirty="0"/>
              <a:t>   </a:t>
            </a:r>
            <a:r>
              <a:rPr lang="en-US" altLang="zh-TW" sz="2800" dirty="0">
                <a:latin typeface="+mn-ea"/>
              </a:rPr>
              <a:t>2</a:t>
            </a:r>
            <a:r>
              <a:rPr lang="zh-TW" altLang="en-US" sz="2800" dirty="0" smtClean="0">
                <a:latin typeface="+mn-ea"/>
              </a:rPr>
              <a:t>、申請</a:t>
            </a:r>
            <a:r>
              <a:rPr lang="zh-TW" altLang="en-US" sz="2800" b="1" dirty="0" smtClean="0"/>
              <a:t>膳費，當天社群運作</a:t>
            </a:r>
            <a:r>
              <a:rPr lang="zh-TW" altLang="zh-TW" sz="2800" b="1" dirty="0" smtClean="0"/>
              <a:t>時間</a:t>
            </a:r>
            <a:r>
              <a:rPr lang="zh-TW" altLang="en-US" sz="2800" b="1" dirty="0" smtClean="0"/>
              <a:t>要至少三小時以上且中午</a:t>
            </a:r>
            <a:r>
              <a:rPr lang="zh-TW" altLang="zh-TW" sz="2800" b="1" dirty="0" smtClean="0"/>
              <a:t>超過</a:t>
            </a:r>
            <a:r>
              <a:rPr lang="en-US" altLang="zh-TW" sz="2800" b="1" dirty="0" smtClean="0"/>
              <a:t>12:30</a:t>
            </a:r>
          </a:p>
          <a:p>
            <a:pPr marL="0" indent="0">
              <a:buNone/>
            </a:pPr>
            <a:r>
              <a:rPr lang="en-US" altLang="zh-TW" sz="2800" b="1" dirty="0"/>
              <a:t> </a:t>
            </a:r>
            <a:r>
              <a:rPr lang="en-US" altLang="zh-TW" sz="2800" b="1" dirty="0" smtClean="0"/>
              <a:t>        </a:t>
            </a:r>
            <a:r>
              <a:rPr lang="zh-TW" altLang="en-US" sz="2800" b="1" dirty="0" smtClean="0"/>
              <a:t>或下午</a:t>
            </a:r>
            <a:r>
              <a:rPr lang="en-US" altLang="zh-TW" sz="2800" b="1" dirty="0" smtClean="0"/>
              <a:t>17:30</a:t>
            </a:r>
            <a:r>
              <a:rPr lang="zh-TW" altLang="zh-TW" sz="2800" b="1" dirty="0"/>
              <a:t>方可申請，</a:t>
            </a:r>
            <a:r>
              <a:rPr lang="zh-TW" altLang="zh-TW" sz="2800" b="1" dirty="0" smtClean="0"/>
              <a:t>人數可</a:t>
            </a:r>
            <a:r>
              <a:rPr lang="zh-TW" altLang="zh-TW" sz="2800" b="1" dirty="0"/>
              <a:t>包括</a:t>
            </a:r>
            <a:r>
              <a:rPr lang="zh-TW" altLang="zh-TW" sz="2800" b="1" dirty="0" smtClean="0"/>
              <a:t>講師</a:t>
            </a:r>
            <a:r>
              <a:rPr lang="zh-TW" altLang="en-US" sz="2800" b="1" dirty="0" smtClean="0"/>
              <a:t>。</a:t>
            </a:r>
            <a:endParaRPr lang="en-US" altLang="zh-TW" sz="2800" b="1" dirty="0"/>
          </a:p>
          <a:p>
            <a:pPr marL="0" indent="0">
              <a:buNone/>
            </a:pPr>
            <a:r>
              <a:rPr lang="zh-TW" altLang="en-US" sz="2800" b="1" dirty="0"/>
              <a:t>   </a:t>
            </a:r>
            <a:r>
              <a:rPr lang="en-US" altLang="zh-TW" sz="2800" dirty="0">
                <a:latin typeface="+mn-ea"/>
              </a:rPr>
              <a:t>3</a:t>
            </a:r>
            <a:r>
              <a:rPr lang="zh-TW" altLang="en-US" sz="2800" dirty="0">
                <a:latin typeface="+mn-ea"/>
              </a:rPr>
              <a:t>、</a:t>
            </a:r>
            <a:r>
              <a:rPr lang="zh-TW" altLang="zh-TW" sz="2800" b="1" dirty="0"/>
              <a:t>膳食費及茶水費不得超過</a:t>
            </a:r>
            <a:r>
              <a:rPr lang="en-US" altLang="zh-TW" sz="2800" b="1" dirty="0"/>
              <a:t>20%</a:t>
            </a:r>
            <a:r>
              <a:rPr lang="zh-TW" altLang="zh-TW" sz="2800" b="1" dirty="0" smtClean="0"/>
              <a:t>。</a:t>
            </a:r>
            <a:endParaRPr lang="en-US" altLang="zh-TW" sz="2800" dirty="0"/>
          </a:p>
          <a:p>
            <a:endParaRPr lang="en-US" altLang="zh-TW" sz="2800" dirty="0">
              <a:latin typeface="+mn-ea"/>
            </a:endParaRPr>
          </a:p>
          <a:p>
            <a:endParaRPr lang="en-US" altLang="zh-TW" sz="2800" dirty="0"/>
          </a:p>
          <a:p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03F9CF-1635-41DA-8A93-F5A31F39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166" y="287854"/>
            <a:ext cx="2365209" cy="740486"/>
          </a:xfrm>
        </p:spPr>
        <p:txBody>
          <a:bodyPr>
            <a:norm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200" dirty="0" smtClean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成果報告</a:t>
            </a:r>
            <a:endParaRPr lang="zh-CN" altLang="en-US" sz="32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C62381-33D6-4D82-9E18-D1D6C067C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74" y="198174"/>
            <a:ext cx="919846" cy="91984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26B1AC3-E98A-F790-4E0B-BCE47B64F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179" t="64135" r="34082" b="5931"/>
          <a:stretch/>
        </p:blipFill>
        <p:spPr>
          <a:xfrm>
            <a:off x="250013" y="1118020"/>
            <a:ext cx="6181609" cy="536497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B45C8D8-4472-C89A-4945-0BACF9EBF5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46" t="13333" r="34752" b="15596"/>
          <a:stretch/>
        </p:blipFill>
        <p:spPr>
          <a:xfrm>
            <a:off x="6113123" y="462337"/>
            <a:ext cx="5314929" cy="585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圖片 35">
            <a:extLst>
              <a:ext uri="{FF2B5EF4-FFF2-40B4-BE49-F238E27FC236}">
                <a16:creationId xmlns:a16="http://schemas.microsoft.com/office/drawing/2014/main" id="{CFC7C260-1470-41A6-89AF-8255F852C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33" y="1234099"/>
            <a:ext cx="4876190" cy="4876190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0" y="4320331"/>
            <a:ext cx="2461491" cy="2050823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9946DE95-0423-4863-8122-C329764D454E}"/>
              </a:ext>
            </a:extLst>
          </p:cNvPr>
          <p:cNvSpPr txBox="1">
            <a:spLocks/>
          </p:cNvSpPr>
          <p:nvPr/>
        </p:nvSpPr>
        <p:spPr>
          <a:xfrm>
            <a:off x="1642104" y="933587"/>
            <a:ext cx="6390220" cy="1787637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 w="165100" prst="coolSlan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陪伴、支持與夥伴共好</a:t>
            </a:r>
            <a:endParaRPr lang="en-US" altLang="zh-TW" sz="4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一起！一起！</a:t>
            </a:r>
          </a:p>
        </p:txBody>
      </p:sp>
      <p:grpSp>
        <p:nvGrpSpPr>
          <p:cNvPr id="16" name="Group 102">
            <a:extLst>
              <a:ext uri="{FF2B5EF4-FFF2-40B4-BE49-F238E27FC236}">
                <a16:creationId xmlns:a16="http://schemas.microsoft.com/office/drawing/2014/main" id="{FEFAE73D-BBFB-4F73-96BC-6C9C993A264A}"/>
              </a:ext>
            </a:extLst>
          </p:cNvPr>
          <p:cNvGrpSpPr/>
          <p:nvPr/>
        </p:nvGrpSpPr>
        <p:grpSpPr>
          <a:xfrm>
            <a:off x="354876" y="3919860"/>
            <a:ext cx="2275688" cy="2653926"/>
            <a:chOff x="763805" y="1583132"/>
            <a:chExt cx="2318591" cy="2890804"/>
          </a:xfrm>
          <a:solidFill>
            <a:schemeClr val="accent1"/>
          </a:solidFill>
        </p:grpSpPr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34167990-4BBA-40ED-BADE-EF3E8B4F5744}"/>
                </a:ext>
              </a:extLst>
            </p:cNvPr>
            <p:cNvSpPr/>
            <p:nvPr/>
          </p:nvSpPr>
          <p:spPr>
            <a:xfrm rot="19738725" flipV="1">
              <a:off x="2188157" y="1976141"/>
              <a:ext cx="894239" cy="545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grpSp>
          <p:nvGrpSpPr>
            <p:cNvPr id="18" name="Group 55">
              <a:extLst>
                <a:ext uri="{FF2B5EF4-FFF2-40B4-BE49-F238E27FC236}">
                  <a16:creationId xmlns:a16="http://schemas.microsoft.com/office/drawing/2014/main" id="{85087F53-3EE0-4D40-9D1B-6C18ED807DEC}"/>
                </a:ext>
              </a:extLst>
            </p:cNvPr>
            <p:cNvGrpSpPr/>
            <p:nvPr/>
          </p:nvGrpSpPr>
          <p:grpSpPr>
            <a:xfrm>
              <a:off x="763805" y="1583132"/>
              <a:ext cx="1541131" cy="2890804"/>
              <a:chOff x="1482726" y="1941513"/>
              <a:chExt cx="1290638" cy="2420937"/>
            </a:xfrm>
            <a:grpFill/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670C9A6B-68F9-48D6-BCD2-FB935C2E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726" y="2428875"/>
                <a:ext cx="1290638" cy="1933575"/>
              </a:xfrm>
              <a:custGeom>
                <a:avLst/>
                <a:gdLst/>
                <a:ahLst/>
                <a:cxnLst>
                  <a:cxn ang="0">
                    <a:pos x="490" y="13"/>
                  </a:cxn>
                  <a:cxn ang="0">
                    <a:pos x="442" y="12"/>
                  </a:cxn>
                  <a:cxn ang="0">
                    <a:pos x="269" y="31"/>
                  </a:cxn>
                  <a:cxn ang="0">
                    <a:pos x="224" y="11"/>
                  </a:cxn>
                  <a:cxn ang="0">
                    <a:pos x="224" y="11"/>
                  </a:cxn>
                  <a:cxn ang="0">
                    <a:pos x="200" y="36"/>
                  </a:cxn>
                  <a:cxn ang="0">
                    <a:pos x="176" y="11"/>
                  </a:cxn>
                  <a:cxn ang="0">
                    <a:pos x="135" y="30"/>
                  </a:cxn>
                  <a:cxn ang="0">
                    <a:pos x="15" y="333"/>
                  </a:cxn>
                  <a:cxn ang="0">
                    <a:pos x="53" y="368"/>
                  </a:cxn>
                  <a:cxn ang="0">
                    <a:pos x="56" y="368"/>
                  </a:cxn>
                  <a:cxn ang="0">
                    <a:pos x="91" y="327"/>
                  </a:cxn>
                  <a:cxn ang="0">
                    <a:pos x="99" y="192"/>
                  </a:cxn>
                  <a:cxn ang="0">
                    <a:pos x="99" y="315"/>
                  </a:cxn>
                  <a:cxn ang="0">
                    <a:pos x="100" y="352"/>
                  </a:cxn>
                  <a:cxn ang="0">
                    <a:pos x="80" y="713"/>
                  </a:cxn>
                  <a:cxn ang="0">
                    <a:pos x="122" y="762"/>
                  </a:cxn>
                  <a:cxn ang="0">
                    <a:pos x="126" y="762"/>
                  </a:cxn>
                  <a:cxn ang="0">
                    <a:pos x="171" y="720"/>
                  </a:cxn>
                  <a:cxn ang="0">
                    <a:pos x="193" y="402"/>
                  </a:cxn>
                  <a:cxn ang="0">
                    <a:pos x="200" y="402"/>
                  </a:cxn>
                  <a:cxn ang="0">
                    <a:pos x="208" y="402"/>
                  </a:cxn>
                  <a:cxn ang="0">
                    <a:pos x="238" y="721"/>
                  </a:cxn>
                  <a:cxn ang="0">
                    <a:pos x="283" y="762"/>
                  </a:cxn>
                  <a:cxn ang="0">
                    <a:pos x="287" y="762"/>
                  </a:cxn>
                  <a:cxn ang="0">
                    <a:pos x="328" y="713"/>
                  </a:cxn>
                  <a:cxn ang="0">
                    <a:pos x="303" y="350"/>
                  </a:cxn>
                  <a:cxn ang="0">
                    <a:pos x="301" y="315"/>
                  </a:cxn>
                  <a:cxn ang="0">
                    <a:pos x="301" y="133"/>
                  </a:cxn>
                  <a:cxn ang="0">
                    <a:pos x="342" y="138"/>
                  </a:cxn>
                  <a:cxn ang="0">
                    <a:pos x="488" y="73"/>
                  </a:cxn>
                  <a:cxn ang="0">
                    <a:pos x="500" y="26"/>
                  </a:cxn>
                </a:cxnLst>
                <a:rect l="0" t="0" r="r" b="b"/>
                <a:pathLst>
                  <a:path w="507" h="762">
                    <a:moveTo>
                      <a:pt x="490" y="13"/>
                    </a:moveTo>
                    <a:cubicBezTo>
                      <a:pt x="477" y="1"/>
                      <a:pt x="456" y="0"/>
                      <a:pt x="442" y="12"/>
                    </a:cubicBezTo>
                    <a:cubicBezTo>
                      <a:pt x="369" y="67"/>
                      <a:pt x="343" y="79"/>
                      <a:pt x="269" y="31"/>
                    </a:cubicBezTo>
                    <a:cubicBezTo>
                      <a:pt x="263" y="27"/>
                      <a:pt x="237" y="14"/>
                      <a:pt x="224" y="11"/>
                    </a:cubicBezTo>
                    <a:cubicBezTo>
                      <a:pt x="224" y="11"/>
                      <a:pt x="224" y="11"/>
                      <a:pt x="224" y="11"/>
                    </a:cubicBezTo>
                    <a:cubicBezTo>
                      <a:pt x="200" y="36"/>
                      <a:pt x="200" y="36"/>
                      <a:pt x="200" y="36"/>
                    </a:cubicBezTo>
                    <a:cubicBezTo>
                      <a:pt x="176" y="11"/>
                      <a:pt x="176" y="11"/>
                      <a:pt x="176" y="11"/>
                    </a:cubicBezTo>
                    <a:cubicBezTo>
                      <a:pt x="164" y="14"/>
                      <a:pt x="137" y="28"/>
                      <a:pt x="135" y="30"/>
                    </a:cubicBezTo>
                    <a:cubicBezTo>
                      <a:pt x="64" y="73"/>
                      <a:pt x="0" y="140"/>
                      <a:pt x="15" y="333"/>
                    </a:cubicBezTo>
                    <a:cubicBezTo>
                      <a:pt x="17" y="353"/>
                      <a:pt x="33" y="368"/>
                      <a:pt x="53" y="368"/>
                    </a:cubicBezTo>
                    <a:cubicBezTo>
                      <a:pt x="54" y="368"/>
                      <a:pt x="55" y="368"/>
                      <a:pt x="56" y="368"/>
                    </a:cubicBezTo>
                    <a:cubicBezTo>
                      <a:pt x="77" y="367"/>
                      <a:pt x="93" y="348"/>
                      <a:pt x="91" y="327"/>
                    </a:cubicBezTo>
                    <a:cubicBezTo>
                      <a:pt x="87" y="267"/>
                      <a:pt x="90" y="224"/>
                      <a:pt x="99" y="192"/>
                    </a:cubicBezTo>
                    <a:cubicBezTo>
                      <a:pt x="99" y="315"/>
                      <a:pt x="99" y="315"/>
                      <a:pt x="99" y="315"/>
                    </a:cubicBezTo>
                    <a:cubicBezTo>
                      <a:pt x="99" y="328"/>
                      <a:pt x="99" y="319"/>
                      <a:pt x="100" y="352"/>
                    </a:cubicBezTo>
                    <a:cubicBezTo>
                      <a:pt x="80" y="713"/>
                      <a:pt x="80" y="713"/>
                      <a:pt x="80" y="713"/>
                    </a:cubicBezTo>
                    <a:cubicBezTo>
                      <a:pt x="79" y="738"/>
                      <a:pt x="97" y="760"/>
                      <a:pt x="122" y="762"/>
                    </a:cubicBezTo>
                    <a:cubicBezTo>
                      <a:pt x="123" y="762"/>
                      <a:pt x="125" y="762"/>
                      <a:pt x="126" y="762"/>
                    </a:cubicBezTo>
                    <a:cubicBezTo>
                      <a:pt x="149" y="762"/>
                      <a:pt x="169" y="744"/>
                      <a:pt x="171" y="720"/>
                    </a:cubicBezTo>
                    <a:cubicBezTo>
                      <a:pt x="193" y="402"/>
                      <a:pt x="193" y="402"/>
                      <a:pt x="193" y="402"/>
                    </a:cubicBezTo>
                    <a:cubicBezTo>
                      <a:pt x="195" y="402"/>
                      <a:pt x="199" y="402"/>
                      <a:pt x="200" y="402"/>
                    </a:cubicBezTo>
                    <a:cubicBezTo>
                      <a:pt x="204" y="402"/>
                      <a:pt x="205" y="402"/>
                      <a:pt x="208" y="402"/>
                    </a:cubicBezTo>
                    <a:cubicBezTo>
                      <a:pt x="238" y="721"/>
                      <a:pt x="238" y="721"/>
                      <a:pt x="238" y="721"/>
                    </a:cubicBezTo>
                    <a:cubicBezTo>
                      <a:pt x="240" y="744"/>
                      <a:pt x="259" y="762"/>
                      <a:pt x="283" y="762"/>
                    </a:cubicBezTo>
                    <a:cubicBezTo>
                      <a:pt x="284" y="762"/>
                      <a:pt x="285" y="762"/>
                      <a:pt x="287" y="762"/>
                    </a:cubicBezTo>
                    <a:cubicBezTo>
                      <a:pt x="312" y="760"/>
                      <a:pt x="330" y="738"/>
                      <a:pt x="328" y="713"/>
                    </a:cubicBezTo>
                    <a:cubicBezTo>
                      <a:pt x="328" y="713"/>
                      <a:pt x="303" y="351"/>
                      <a:pt x="303" y="350"/>
                    </a:cubicBezTo>
                    <a:cubicBezTo>
                      <a:pt x="301" y="315"/>
                      <a:pt x="301" y="325"/>
                      <a:pt x="301" y="315"/>
                    </a:cubicBezTo>
                    <a:cubicBezTo>
                      <a:pt x="301" y="133"/>
                      <a:pt x="301" y="133"/>
                      <a:pt x="301" y="133"/>
                    </a:cubicBezTo>
                    <a:cubicBezTo>
                      <a:pt x="315" y="136"/>
                      <a:pt x="329" y="138"/>
                      <a:pt x="342" y="138"/>
                    </a:cubicBezTo>
                    <a:cubicBezTo>
                      <a:pt x="395" y="138"/>
                      <a:pt x="441" y="108"/>
                      <a:pt x="488" y="73"/>
                    </a:cubicBezTo>
                    <a:cubicBezTo>
                      <a:pt x="503" y="62"/>
                      <a:pt x="507" y="42"/>
                      <a:pt x="500" y="26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BAE0CA38-8367-49BC-9C75-F8FBA4EB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1988" y="2530475"/>
                <a:ext cx="122238" cy="484188"/>
              </a:xfrm>
              <a:custGeom>
                <a:avLst/>
                <a:gdLst/>
                <a:ahLst/>
                <a:cxnLst>
                  <a:cxn ang="0">
                    <a:pos x="40" y="305"/>
                  </a:cxn>
                  <a:cxn ang="0">
                    <a:pos x="38" y="305"/>
                  </a:cxn>
                  <a:cxn ang="0">
                    <a:pos x="0" y="254"/>
                  </a:cxn>
                  <a:cxn ang="0">
                    <a:pos x="38" y="0"/>
                  </a:cxn>
                  <a:cxn ang="0">
                    <a:pos x="40" y="0"/>
                  </a:cxn>
                  <a:cxn ang="0">
                    <a:pos x="77" y="254"/>
                  </a:cxn>
                  <a:cxn ang="0">
                    <a:pos x="40" y="305"/>
                  </a:cxn>
                </a:cxnLst>
                <a:rect l="0" t="0" r="r" b="b"/>
                <a:pathLst>
                  <a:path w="77" h="305">
                    <a:moveTo>
                      <a:pt x="40" y="305"/>
                    </a:moveTo>
                    <a:lnTo>
                      <a:pt x="38" y="305"/>
                    </a:lnTo>
                    <a:lnTo>
                      <a:pt x="0" y="254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77" y="254"/>
                    </a:lnTo>
                    <a:lnTo>
                      <a:pt x="40" y="30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11AC94B9-548C-4C40-9B8B-3065C29B4A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3076" y="1941513"/>
                <a:ext cx="501650" cy="501650"/>
              </a:xfrm>
              <a:custGeom>
                <a:avLst/>
                <a:gdLst/>
                <a:ahLst/>
                <a:cxnLst>
                  <a:cxn ang="0">
                    <a:pos x="197" y="99"/>
                  </a:cxn>
                  <a:cxn ang="0">
                    <a:pos x="98" y="198"/>
                  </a:cxn>
                  <a:cxn ang="0">
                    <a:pos x="0" y="99"/>
                  </a:cxn>
                  <a:cxn ang="0">
                    <a:pos x="98" y="0"/>
                  </a:cxn>
                  <a:cxn ang="0">
                    <a:pos x="197" y="99"/>
                  </a:cxn>
                  <a:cxn ang="0">
                    <a:pos x="197" y="99"/>
                  </a:cxn>
                  <a:cxn ang="0">
                    <a:pos x="197" y="99"/>
                  </a:cxn>
                </a:cxnLst>
                <a:rect l="0" t="0" r="r" b="b"/>
                <a:pathLst>
                  <a:path w="197" h="198">
                    <a:moveTo>
                      <a:pt x="197" y="99"/>
                    </a:moveTo>
                    <a:cubicBezTo>
                      <a:pt x="197" y="153"/>
                      <a:pt x="153" y="198"/>
                      <a:pt x="98" y="198"/>
                    </a:cubicBezTo>
                    <a:cubicBezTo>
                      <a:pt x="44" y="198"/>
                      <a:pt x="0" y="153"/>
                      <a:pt x="0" y="99"/>
                    </a:cubicBezTo>
                    <a:cubicBezTo>
                      <a:pt x="0" y="44"/>
                      <a:pt x="44" y="0"/>
                      <a:pt x="98" y="0"/>
                    </a:cubicBezTo>
                    <a:cubicBezTo>
                      <a:pt x="153" y="0"/>
                      <a:pt x="197" y="44"/>
                      <a:pt x="197" y="99"/>
                    </a:cubicBezTo>
                    <a:close/>
                    <a:moveTo>
                      <a:pt x="197" y="99"/>
                    </a:moveTo>
                    <a:cubicBezTo>
                      <a:pt x="197" y="99"/>
                      <a:pt x="197" y="99"/>
                      <a:pt x="197" y="9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98AE3255-3339-4C34-AE41-BB02DB7BE5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67" y="702733"/>
            <a:ext cx="2726267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 bwMode="auto">
          <a:xfrm>
            <a:off x="236553" y="2171713"/>
            <a:ext cx="1728787" cy="1728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第一階段</a:t>
            </a:r>
            <a:endParaRPr lang="en-US" altLang="zh-TW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endParaRPr lang="en-US" altLang="zh-CN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申請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5189555" y="2206837"/>
            <a:ext cx="1728787" cy="172869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執行</a:t>
            </a:r>
          </a:p>
        </p:txBody>
      </p:sp>
      <p:sp>
        <p:nvSpPr>
          <p:cNvPr id="50" name="椭圆 49"/>
          <p:cNvSpPr/>
          <p:nvPr/>
        </p:nvSpPr>
        <p:spPr bwMode="auto">
          <a:xfrm>
            <a:off x="7727425" y="2206837"/>
            <a:ext cx="1728787" cy="1728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輔導</a:t>
            </a:r>
          </a:p>
        </p:txBody>
      </p:sp>
      <p:sp>
        <p:nvSpPr>
          <p:cNvPr id="53" name="椭圆 52"/>
          <p:cNvSpPr/>
          <p:nvPr/>
        </p:nvSpPr>
        <p:spPr bwMode="auto">
          <a:xfrm>
            <a:off x="2680100" y="2218338"/>
            <a:ext cx="1728787" cy="172869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第二階段</a:t>
            </a:r>
            <a:endParaRPr lang="en-US" altLang="zh-TW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endParaRPr lang="en-US" altLang="zh-TW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培訓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2095324" y="2866465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562080" y="2866465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7108842" y="2878307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841182" y="358939"/>
            <a:ext cx="4839951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明體" panose="02020C09000000000000" pitchFamily="49" charset="-120"/>
                <a:ea typeface="華康超明體" panose="02020C09000000000000" pitchFamily="49" charset="-120"/>
                <a:cs typeface="+mn-ea"/>
                <a:sym typeface="Arial" panose="020B0604020202020204" pitchFamily="34" charset="0"/>
              </a:rPr>
              <a:t>社群運作期程說明</a:t>
            </a:r>
            <a:endParaRPr lang="zh-CN" altLang="en-US" sz="3600" dirty="0">
              <a:latin typeface="華康超明體" panose="02020C09000000000000" pitchFamily="49" charset="-120"/>
              <a:ea typeface="華康超明體" panose="02020C09000000000000" pitchFamily="49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椭圆 49">
            <a:extLst>
              <a:ext uri="{FF2B5EF4-FFF2-40B4-BE49-F238E27FC236}">
                <a16:creationId xmlns:a16="http://schemas.microsoft.com/office/drawing/2014/main" id="{024DE32C-8010-4425-BA43-6D2967E70E93}"/>
              </a:ext>
            </a:extLst>
          </p:cNvPr>
          <p:cNvSpPr/>
          <p:nvPr/>
        </p:nvSpPr>
        <p:spPr bwMode="auto">
          <a:xfrm>
            <a:off x="10376765" y="2171713"/>
            <a:ext cx="1728787" cy="17286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</a:p>
        </p:txBody>
      </p:sp>
      <p:sp>
        <p:nvSpPr>
          <p:cNvPr id="83" name="右箭头 56">
            <a:extLst>
              <a:ext uri="{FF2B5EF4-FFF2-40B4-BE49-F238E27FC236}">
                <a16:creationId xmlns:a16="http://schemas.microsoft.com/office/drawing/2014/main" id="{D9DE739E-8C26-4191-8948-5F55A46260BA}"/>
              </a:ext>
            </a:extLst>
          </p:cNvPr>
          <p:cNvSpPr/>
          <p:nvPr/>
        </p:nvSpPr>
        <p:spPr>
          <a:xfrm>
            <a:off x="9728641" y="2889813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8A0752F-3513-4907-B3D4-737F17ED7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90" y="75807"/>
            <a:ext cx="1171470" cy="1171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50" grpId="0" animBg="1"/>
      <p:bldP spid="53" grpId="0" animBg="1"/>
      <p:bldP spid="55" grpId="0" animBg="1"/>
      <p:bldP spid="56" grpId="0" animBg="1"/>
      <p:bldP spid="57" grpId="0" animBg="1"/>
      <p:bldP spid="82" grpId="0" animBg="1"/>
      <p:bldP spid="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椭圆 43"/>
          <p:cNvSpPr/>
          <p:nvPr/>
        </p:nvSpPr>
        <p:spPr bwMode="auto">
          <a:xfrm>
            <a:off x="147275" y="1367380"/>
            <a:ext cx="1728787" cy="1728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第一階段</a:t>
            </a:r>
            <a:endParaRPr lang="en-US" altLang="zh-TW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endParaRPr lang="en-US" altLang="zh-CN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申請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右箭头 54"/>
          <p:cNvSpPr/>
          <p:nvPr/>
        </p:nvSpPr>
        <p:spPr>
          <a:xfrm>
            <a:off x="2006046" y="2062132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4472802" y="2062132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右箭头 56"/>
          <p:cNvSpPr/>
          <p:nvPr/>
        </p:nvSpPr>
        <p:spPr>
          <a:xfrm>
            <a:off x="7019564" y="2073974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21"/>
          <p:cNvSpPr txBox="1"/>
          <p:nvPr/>
        </p:nvSpPr>
        <p:spPr>
          <a:xfrm>
            <a:off x="841182" y="358939"/>
            <a:ext cx="4259095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第一階段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申請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10B119B-1E59-4DDB-A407-D6AD6EF8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119808"/>
            <a:ext cx="844338" cy="844338"/>
          </a:xfrm>
          <a:prstGeom prst="rect">
            <a:avLst/>
          </a:prstGeom>
        </p:spPr>
      </p:pic>
      <p:sp>
        <p:nvSpPr>
          <p:cNvPr id="83" name="右箭头 56">
            <a:extLst>
              <a:ext uri="{FF2B5EF4-FFF2-40B4-BE49-F238E27FC236}">
                <a16:creationId xmlns:a16="http://schemas.microsoft.com/office/drawing/2014/main" id="{D9DE739E-8C26-4191-8948-5F55A46260BA}"/>
              </a:ext>
            </a:extLst>
          </p:cNvPr>
          <p:cNvSpPr/>
          <p:nvPr/>
        </p:nvSpPr>
        <p:spPr>
          <a:xfrm>
            <a:off x="9639363" y="2085480"/>
            <a:ext cx="520700" cy="38574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7" rIns="91419" bIns="45707" anchor="ctr"/>
          <a:lstStyle/>
          <a:p>
            <a:pPr algn="ctr" defTabSz="913765">
              <a:defRPr/>
            </a:pPr>
            <a:endParaRPr lang="zh-CN" altLang="en-US" sz="170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FDC7D112-EE09-49ED-91FB-E0D681CB7FA4}"/>
              </a:ext>
            </a:extLst>
          </p:cNvPr>
          <p:cNvGrpSpPr/>
          <p:nvPr/>
        </p:nvGrpSpPr>
        <p:grpSpPr>
          <a:xfrm>
            <a:off x="147275" y="3328962"/>
            <a:ext cx="5832342" cy="3170099"/>
            <a:chOff x="68925" y="3294715"/>
            <a:chExt cx="5832342" cy="3170099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20EA4CA-2479-4F80-B493-273B1253CDFE}"/>
                </a:ext>
              </a:extLst>
            </p:cNvPr>
            <p:cNvSpPr/>
            <p:nvPr/>
          </p:nvSpPr>
          <p:spPr>
            <a:xfrm>
              <a:off x="212653" y="3294715"/>
              <a:ext cx="5688614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 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申辦說明會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---3</a:t>
              </a:r>
              <a:r>
                <a:rPr lang="zh-TW" altLang="en-US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11</a:t>
              </a:r>
              <a:r>
                <a:rPr lang="zh-TW" altLang="en-US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日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(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三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)</a:t>
              </a:r>
              <a:endParaRPr lang="zh-TW" altLang="en-US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000" dirty="0">
                  <a:solidFill>
                    <a:srgbClr val="FF0000"/>
                  </a:solidFill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 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線上申請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---3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27</a:t>
              </a:r>
              <a:r>
                <a:rPr lang="zh-TW" altLang="en-US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日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(</a:t>
              </a:r>
              <a:r>
                <a:rPr lang="zh-TW" altLang="en-US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五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)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前</a:t>
              </a: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 初審審查結果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---4</a:t>
              </a:r>
              <a:r>
                <a:rPr lang="zh-TW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17</a:t>
              </a:r>
              <a:r>
                <a:rPr lang="zh-TW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日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(</a:t>
              </a:r>
              <a:r>
                <a:rPr lang="zh-TW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五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)</a:t>
              </a:r>
              <a:r>
                <a:rPr lang="zh-TW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前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於網站上公告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 線上複審</a:t>
              </a: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---5</a:t>
              </a:r>
              <a:r>
                <a:rPr lang="zh-TW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01</a:t>
              </a:r>
              <a:r>
                <a:rPr lang="zh-TW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日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(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五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)</a:t>
              </a:r>
              <a:r>
                <a:rPr lang="zh-TW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前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 審查通過送件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---6</a:t>
              </a:r>
              <a:r>
                <a:rPr lang="zh-TW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12</a:t>
              </a:r>
              <a:r>
                <a:rPr lang="zh-TW" altLang="zh-TW" sz="2000" dirty="0" smtClean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日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(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五</a:t>
              </a:r>
              <a:r>
                <a: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)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前</a:t>
              </a: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768014D-6ECE-4CAD-AAB1-40719D64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5" y="3331679"/>
              <a:ext cx="335255" cy="335255"/>
            </a:xfrm>
            <a:prstGeom prst="rect">
              <a:avLst/>
            </a:prstGeom>
          </p:spPr>
        </p:pic>
        <p:pic>
          <p:nvPicPr>
            <p:cNvPr id="88" name="圖片 87">
              <a:extLst>
                <a:ext uri="{FF2B5EF4-FFF2-40B4-BE49-F238E27FC236}">
                  <a16:creationId xmlns:a16="http://schemas.microsoft.com/office/drawing/2014/main" id="{8EB8CBED-B995-46B1-8F2F-F930999A8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15" y="3973988"/>
              <a:ext cx="335255" cy="335255"/>
            </a:xfrm>
            <a:prstGeom prst="rect">
              <a:avLst/>
            </a:prstGeom>
          </p:spPr>
        </p:pic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4B8C9A5E-20F7-4D2A-8497-91A9CFB04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5" y="4571987"/>
              <a:ext cx="335255" cy="335255"/>
            </a:xfrm>
            <a:prstGeom prst="rect">
              <a:avLst/>
            </a:prstGeom>
          </p:spPr>
        </p:pic>
        <p:pic>
          <p:nvPicPr>
            <p:cNvPr id="90" name="圖片 89">
              <a:extLst>
                <a:ext uri="{FF2B5EF4-FFF2-40B4-BE49-F238E27FC236}">
                  <a16:creationId xmlns:a16="http://schemas.microsoft.com/office/drawing/2014/main" id="{F99DA8AC-3A99-479E-8CF7-3D07E2D4D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5" y="5144594"/>
              <a:ext cx="335255" cy="335255"/>
            </a:xfrm>
            <a:prstGeom prst="rect">
              <a:avLst/>
            </a:prstGeom>
          </p:spPr>
        </p:pic>
        <p:pic>
          <p:nvPicPr>
            <p:cNvPr id="91" name="圖片 90">
              <a:extLst>
                <a:ext uri="{FF2B5EF4-FFF2-40B4-BE49-F238E27FC236}">
                  <a16:creationId xmlns:a16="http://schemas.microsoft.com/office/drawing/2014/main" id="{4E791423-BD8B-4752-A2DC-3D1BE149F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406" y="5786803"/>
              <a:ext cx="335255" cy="335255"/>
            </a:xfrm>
            <a:prstGeom prst="rect">
              <a:avLst/>
            </a:prstGeom>
          </p:spPr>
        </p:pic>
      </p:grpSp>
      <p:sp>
        <p:nvSpPr>
          <p:cNvPr id="21" name="椭圆 52">
            <a:extLst>
              <a:ext uri="{FF2B5EF4-FFF2-40B4-BE49-F238E27FC236}">
                <a16:creationId xmlns:a16="http://schemas.microsoft.com/office/drawing/2014/main" id="{E97F275A-E0CE-4773-9A7C-D83EBC8BB020}"/>
              </a:ext>
            </a:extLst>
          </p:cNvPr>
          <p:cNvSpPr/>
          <p:nvPr/>
        </p:nvSpPr>
        <p:spPr bwMode="auto">
          <a:xfrm>
            <a:off x="2607800" y="1367379"/>
            <a:ext cx="1728787" cy="1728693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第二階段</a:t>
            </a:r>
            <a:endParaRPr lang="en-US" altLang="zh-TW" sz="2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endParaRPr lang="en-US" altLang="zh-TW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培訓</a:t>
            </a:r>
            <a:endParaRPr lang="zh-CN" altLang="en-US" sz="2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椭圆 46">
            <a:extLst>
              <a:ext uri="{FF2B5EF4-FFF2-40B4-BE49-F238E27FC236}">
                <a16:creationId xmlns:a16="http://schemas.microsoft.com/office/drawing/2014/main" id="{314BD6BF-AE44-44E3-8126-342FD41A2C72}"/>
              </a:ext>
            </a:extLst>
          </p:cNvPr>
          <p:cNvSpPr/>
          <p:nvPr/>
        </p:nvSpPr>
        <p:spPr bwMode="auto">
          <a:xfrm>
            <a:off x="5100277" y="1402504"/>
            <a:ext cx="1728787" cy="1728693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執行</a:t>
            </a:r>
          </a:p>
        </p:txBody>
      </p:sp>
      <p:sp>
        <p:nvSpPr>
          <p:cNvPr id="23" name="椭圆 49">
            <a:extLst>
              <a:ext uri="{FF2B5EF4-FFF2-40B4-BE49-F238E27FC236}">
                <a16:creationId xmlns:a16="http://schemas.microsoft.com/office/drawing/2014/main" id="{FAAC4695-11FA-4904-8F25-7458CF72550F}"/>
              </a:ext>
            </a:extLst>
          </p:cNvPr>
          <p:cNvSpPr/>
          <p:nvPr/>
        </p:nvSpPr>
        <p:spPr bwMode="auto">
          <a:xfrm>
            <a:off x="7638147" y="1402504"/>
            <a:ext cx="1728787" cy="1728693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輔導</a:t>
            </a:r>
          </a:p>
        </p:txBody>
      </p:sp>
      <p:sp>
        <p:nvSpPr>
          <p:cNvPr id="24" name="椭圆 49">
            <a:extLst>
              <a:ext uri="{FF2B5EF4-FFF2-40B4-BE49-F238E27FC236}">
                <a16:creationId xmlns:a16="http://schemas.microsoft.com/office/drawing/2014/main" id="{EF1153B3-6AB6-405A-B238-9230B775FFE8}"/>
              </a:ext>
            </a:extLst>
          </p:cNvPr>
          <p:cNvSpPr/>
          <p:nvPr/>
        </p:nvSpPr>
        <p:spPr bwMode="auto">
          <a:xfrm>
            <a:off x="10287487" y="1367380"/>
            <a:ext cx="1728787" cy="1728693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第五階段</a:t>
            </a:r>
          </a:p>
          <a:p>
            <a:pPr algn="ctr" defTabSz="913765">
              <a:defRPr/>
            </a:pPr>
            <a:endParaRPr lang="zh-TW" altLang="en-US" sz="170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3765">
              <a:defRPr/>
            </a:pPr>
            <a:r>
              <a:rPr lang="zh-TW" altLang="en-US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成果展示</a:t>
            </a:r>
          </a:p>
        </p:txBody>
      </p:sp>
      <p:graphicFrame>
        <p:nvGraphicFramePr>
          <p:cNvPr id="6" name="資料庫圖表 5">
            <a:extLst>
              <a:ext uri="{FF2B5EF4-FFF2-40B4-BE49-F238E27FC236}">
                <a16:creationId xmlns:a16="http://schemas.microsoft.com/office/drawing/2014/main" id="{609EF0A3-46CC-46A4-B61F-3D882613A0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0489113"/>
              </p:ext>
            </p:extLst>
          </p:nvPr>
        </p:nvGraphicFramePr>
        <p:xfrm>
          <a:off x="4780875" y="4264468"/>
          <a:ext cx="4915923" cy="1444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43373AEC-8ECF-41FF-B364-03AFAD5F9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366832"/>
              </p:ext>
            </p:extLst>
          </p:nvPr>
        </p:nvGraphicFramePr>
        <p:xfrm>
          <a:off x="4733152" y="3820946"/>
          <a:ext cx="6200529" cy="23353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200529">
                  <a:extLst>
                    <a:ext uri="{9D8B030D-6E8A-4147-A177-3AD203B41FA5}">
                      <a16:colId xmlns:a16="http://schemas.microsoft.com/office/drawing/2014/main" val="2826786218"/>
                    </a:ext>
                  </a:extLst>
                </a:gridCol>
              </a:tblGrid>
              <a:tr h="2335359">
                <a:tc>
                  <a:txBody>
                    <a:bodyPr/>
                    <a:lstStyle/>
                    <a:p>
                      <a:r>
                        <a:rPr lang="zh-TW" altLang="en-US" sz="2400" dirty="0"/>
                        <a:t>請將通過之</a:t>
                      </a:r>
                    </a:p>
                    <a:p>
                      <a:r>
                        <a:rPr lang="zh-TW" altLang="en-US" sz="2400" dirty="0"/>
                        <a:t>「申請總表」 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附件一</a:t>
                      </a:r>
                      <a:r>
                        <a:rPr lang="en-US" altLang="zh-TW" sz="2400" dirty="0"/>
                        <a:t>) </a:t>
                      </a:r>
                      <a:r>
                        <a:rPr lang="zh-TW" altLang="en-US" sz="2400" dirty="0"/>
                        <a:t>、</a:t>
                      </a:r>
                    </a:p>
                    <a:p>
                      <a:r>
                        <a:rPr lang="zh-TW" altLang="en-US" sz="2400" dirty="0"/>
                        <a:t>「申請計畫表」 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附件二</a:t>
                      </a:r>
                      <a:r>
                        <a:rPr lang="en-US" altLang="zh-TW" sz="2400" dirty="0"/>
                        <a:t>) </a:t>
                      </a:r>
                      <a:r>
                        <a:rPr lang="zh-TW" altLang="en-US" sz="2400" dirty="0"/>
                        <a:t>、</a:t>
                      </a:r>
                    </a:p>
                    <a:p>
                      <a:r>
                        <a:rPr lang="zh-TW" altLang="en-US" sz="2400" dirty="0"/>
                        <a:t>「經費概算表」正本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附件三</a:t>
                      </a:r>
                      <a:r>
                        <a:rPr lang="en-US" altLang="zh-TW" sz="2400" dirty="0"/>
                        <a:t>)</a:t>
                      </a:r>
                      <a:r>
                        <a:rPr lang="zh-TW" altLang="en-US" sz="2400" dirty="0"/>
                        <a:t>，</a:t>
                      </a:r>
                    </a:p>
                    <a:p>
                      <a:r>
                        <a:rPr lang="zh-TW" altLang="en-US" sz="2400" dirty="0"/>
                        <a:t>  共一式一份核章後，</a:t>
                      </a:r>
                      <a:endParaRPr lang="en-US" altLang="zh-TW" sz="2400" dirty="0"/>
                    </a:p>
                    <a:p>
                      <a:r>
                        <a:rPr lang="zh-TW" altLang="en-US" sz="2400" dirty="0"/>
                        <a:t>  郵寄至西門國小桃園市教師專業發展中心。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150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46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1"/>
          <p:cNvSpPr txBox="1"/>
          <p:nvPr/>
        </p:nvSpPr>
        <p:spPr>
          <a:xfrm>
            <a:off x="841182" y="358939"/>
            <a:ext cx="3917085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第二階段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培訓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10B119B-1E59-4DDB-A407-D6AD6EF8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119808"/>
            <a:ext cx="844338" cy="844338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9853AFE1-2E10-492A-A60C-8866F4E34F77}"/>
              </a:ext>
            </a:extLst>
          </p:cNvPr>
          <p:cNvGrpSpPr/>
          <p:nvPr/>
        </p:nvGrpSpPr>
        <p:grpSpPr>
          <a:xfrm>
            <a:off x="147275" y="1367380"/>
            <a:ext cx="11868999" cy="1775318"/>
            <a:chOff x="147275" y="1367380"/>
            <a:chExt cx="11868999" cy="1775318"/>
          </a:xfrm>
        </p:grpSpPr>
        <p:sp>
          <p:nvSpPr>
            <p:cNvPr id="44" name="椭圆 43"/>
            <p:cNvSpPr/>
            <p:nvPr/>
          </p:nvSpPr>
          <p:spPr bwMode="auto">
            <a:xfrm>
              <a:off x="147275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510027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</a:t>
              </a: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763814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</a:t>
              </a: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590822" y="1414005"/>
              <a:ext cx="1728787" cy="172869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TW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培訓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2006046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472802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7019564" y="2073974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49">
              <a:extLst>
                <a:ext uri="{FF2B5EF4-FFF2-40B4-BE49-F238E27FC236}">
                  <a16:creationId xmlns:a16="http://schemas.microsoft.com/office/drawing/2014/main" id="{024DE32C-8010-4425-BA43-6D2967E70E93}"/>
                </a:ext>
              </a:extLst>
            </p:cNvPr>
            <p:cNvSpPr/>
            <p:nvPr/>
          </p:nvSpPr>
          <p:spPr bwMode="auto">
            <a:xfrm>
              <a:off x="10287487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</a:p>
          </p:txBody>
        </p:sp>
        <p:sp>
          <p:nvSpPr>
            <p:cNvPr id="83" name="右箭头 56">
              <a:extLst>
                <a:ext uri="{FF2B5EF4-FFF2-40B4-BE49-F238E27FC236}">
                  <a16:creationId xmlns:a16="http://schemas.microsoft.com/office/drawing/2014/main" id="{D9DE739E-8C26-4191-8948-5F55A46260BA}"/>
                </a:ext>
              </a:extLst>
            </p:cNvPr>
            <p:cNvSpPr/>
            <p:nvPr/>
          </p:nvSpPr>
          <p:spPr>
            <a:xfrm>
              <a:off x="9639363" y="2085480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FDC7D112-EE09-49ED-91FB-E0D681CB7FA4}"/>
              </a:ext>
            </a:extLst>
          </p:cNvPr>
          <p:cNvGrpSpPr/>
          <p:nvPr/>
        </p:nvGrpSpPr>
        <p:grpSpPr>
          <a:xfrm>
            <a:off x="2006046" y="3429000"/>
            <a:ext cx="3481431" cy="2308324"/>
            <a:chOff x="68926" y="3294715"/>
            <a:chExt cx="2623940" cy="2262037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E20EA4CA-2479-4F80-B493-273B1253CDFE}"/>
                </a:ext>
              </a:extLst>
            </p:cNvPr>
            <p:cNvSpPr/>
            <p:nvPr/>
          </p:nvSpPr>
          <p:spPr>
            <a:xfrm>
              <a:off x="212653" y="3294715"/>
              <a:ext cx="2480213" cy="22620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 </a:t>
              </a:r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社群召集人研習</a:t>
              </a:r>
              <a:endParaRPr lang="en-US" altLang="zh-TW" sz="24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-</a:t>
              </a:r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時間暫定</a:t>
              </a:r>
              <a:r>
                <a: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9</a:t>
              </a:r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r>
                <a: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-10</a:t>
              </a:r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月</a:t>
              </a:r>
              <a:endParaRPr lang="en-US" altLang="zh-TW" sz="24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</a:t>
              </a:r>
              <a:r>
                <a: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</a:t>
              </a:r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地點：西門國小</a:t>
              </a:r>
              <a:endParaRPr lang="en-US" altLang="zh-TW" sz="24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  <a:p>
              <a:pPr lvl="0"/>
              <a:r>
                <a:rPr lang="zh-TW" altLang="en-US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 </a:t>
              </a:r>
              <a:r>
                <a: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-</a:t>
              </a:r>
              <a:r>
                <a:rPr lang="zh-TW" altLang="zh-TW" sz="2400" kern="0" dirty="0">
                  <a:effectLst/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研習時數</a:t>
              </a:r>
              <a:r>
                <a:rPr lang="en-US" altLang="zh-TW" sz="2400" kern="0" dirty="0">
                  <a:solidFill>
                    <a:srgbClr val="FF0000"/>
                  </a:solidFill>
                  <a:effectLst/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6</a:t>
              </a:r>
              <a:r>
                <a:rPr lang="zh-TW" altLang="zh-TW" sz="2400" kern="0" dirty="0">
                  <a:effectLst/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小時</a:t>
              </a:r>
              <a:endParaRPr lang="en-US" altLang="zh-TW" sz="2400" kern="0" dirty="0">
                <a:effectLst/>
                <a:latin typeface="華康超特明體" panose="02020E09000000000000" pitchFamily="49" charset="-120"/>
                <a:ea typeface="華康超特明體" panose="02020E09000000000000" pitchFamily="49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(1)3</a:t>
              </a:r>
              <a:r>
                <a:rPr lang="zh-TW" altLang="en-US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小時規劃與經營</a:t>
              </a:r>
              <a:endParaRPr lang="en-US" altLang="zh-TW" sz="2400" kern="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Times New Roman" panose="02020603050405020304" pitchFamily="18" charset="0"/>
              </a:endParaRPr>
            </a:p>
            <a:p>
              <a:pPr lvl="0"/>
              <a:r>
                <a:rPr lang="zh-TW" altLang="en-US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(2)3</a:t>
              </a:r>
              <a:r>
                <a:rPr lang="zh-TW" altLang="en-US" sz="2400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rPr>
                <a:t>小時實踐與分享</a:t>
              </a:r>
              <a:endParaRPr lang="zh-TW" altLang="en-US" sz="24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</p:txBody>
        </p:sp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B768014D-6ECE-4CAD-AAB1-40719D649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6" y="3331679"/>
              <a:ext cx="274404" cy="335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1"/>
          <p:cNvSpPr txBox="1"/>
          <p:nvPr/>
        </p:nvSpPr>
        <p:spPr>
          <a:xfrm>
            <a:off x="951249" y="358939"/>
            <a:ext cx="3861745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第三階段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執行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10B119B-1E59-4DDB-A407-D6AD6EF8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119808"/>
            <a:ext cx="844338" cy="844338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9853AFE1-2E10-492A-A60C-8866F4E34F77}"/>
              </a:ext>
            </a:extLst>
          </p:cNvPr>
          <p:cNvGrpSpPr/>
          <p:nvPr/>
        </p:nvGrpSpPr>
        <p:grpSpPr>
          <a:xfrm>
            <a:off x="161500" y="1367380"/>
            <a:ext cx="11868999" cy="1775318"/>
            <a:chOff x="147275" y="1367380"/>
            <a:chExt cx="11868999" cy="1775318"/>
          </a:xfrm>
        </p:grpSpPr>
        <p:sp>
          <p:nvSpPr>
            <p:cNvPr id="44" name="椭圆 43"/>
            <p:cNvSpPr/>
            <p:nvPr/>
          </p:nvSpPr>
          <p:spPr bwMode="auto">
            <a:xfrm>
              <a:off x="147275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5100277" y="1402504"/>
              <a:ext cx="1728787" cy="1728693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</a:t>
              </a: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763814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</a:t>
              </a: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590822" y="1414005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TW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培訓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2006046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472802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7019564" y="2073974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49">
              <a:extLst>
                <a:ext uri="{FF2B5EF4-FFF2-40B4-BE49-F238E27FC236}">
                  <a16:creationId xmlns:a16="http://schemas.microsoft.com/office/drawing/2014/main" id="{024DE32C-8010-4425-BA43-6D2967E70E93}"/>
                </a:ext>
              </a:extLst>
            </p:cNvPr>
            <p:cNvSpPr/>
            <p:nvPr/>
          </p:nvSpPr>
          <p:spPr bwMode="auto">
            <a:xfrm>
              <a:off x="10287487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</a:p>
          </p:txBody>
        </p:sp>
        <p:sp>
          <p:nvSpPr>
            <p:cNvPr id="83" name="右箭头 56">
              <a:extLst>
                <a:ext uri="{FF2B5EF4-FFF2-40B4-BE49-F238E27FC236}">
                  <a16:creationId xmlns:a16="http://schemas.microsoft.com/office/drawing/2014/main" id="{D9DE739E-8C26-4191-8948-5F55A46260BA}"/>
                </a:ext>
              </a:extLst>
            </p:cNvPr>
            <p:cNvSpPr/>
            <p:nvPr/>
          </p:nvSpPr>
          <p:spPr>
            <a:xfrm>
              <a:off x="9639363" y="2085480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BF806FBC-6C17-431B-829A-9A284F9ECDF7}"/>
              </a:ext>
            </a:extLst>
          </p:cNvPr>
          <p:cNvGrpSpPr/>
          <p:nvPr/>
        </p:nvGrpSpPr>
        <p:grpSpPr>
          <a:xfrm>
            <a:off x="4357708" y="3293710"/>
            <a:ext cx="4477820" cy="1815882"/>
            <a:chOff x="4357708" y="3293710"/>
            <a:chExt cx="4108959" cy="1815882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FDC7D112-EE09-49ED-91FB-E0D681CB7FA4}"/>
                </a:ext>
              </a:extLst>
            </p:cNvPr>
            <p:cNvGrpSpPr/>
            <p:nvPr/>
          </p:nvGrpSpPr>
          <p:grpSpPr>
            <a:xfrm>
              <a:off x="4360100" y="3293710"/>
              <a:ext cx="4106567" cy="1815882"/>
              <a:chOff x="-26738" y="3294715"/>
              <a:chExt cx="3095102" cy="1779469"/>
            </a:xfrm>
          </p:grpSpPr>
          <p:sp>
            <p:nvSpPr>
              <p:cNvPr id="87" name="矩形 86">
                <a:extLst>
                  <a:ext uri="{FF2B5EF4-FFF2-40B4-BE49-F238E27FC236}">
                    <a16:creationId xmlns:a16="http://schemas.microsoft.com/office/drawing/2014/main" id="{E20EA4CA-2479-4F80-B493-273B1253CDFE}"/>
                  </a:ext>
                </a:extLst>
              </p:cNvPr>
              <p:cNvSpPr/>
              <p:nvPr/>
            </p:nvSpPr>
            <p:spPr>
              <a:xfrm>
                <a:off x="212653" y="3294715"/>
                <a:ext cx="2855711" cy="1779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TW" sz="240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115</a:t>
                </a:r>
                <a:r>
                  <a:rPr lang="zh-TW" altLang="en-US" sz="240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年</a:t>
                </a:r>
                <a:r>
                  <a:rPr lang="en-US" altLang="zh-TW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8</a:t>
                </a:r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月 至 </a:t>
                </a:r>
                <a:r>
                  <a:rPr lang="en-US" altLang="zh-TW" sz="240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116</a:t>
                </a:r>
                <a:r>
                  <a:rPr lang="zh-TW" altLang="en-US" sz="240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年</a:t>
                </a:r>
                <a:r>
                  <a:rPr lang="en-US" altLang="zh-TW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6</a:t>
                </a:r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月</a:t>
                </a:r>
                <a:endPara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endPara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期中檢核</a:t>
                </a:r>
                <a:endPara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 </a:t>
                </a:r>
                <a:r>
                  <a:rPr lang="en-US" altLang="zh-TW" sz="2000" kern="0" dirty="0" smtClean="0">
                    <a:solidFill>
                      <a:srgbClr val="000000"/>
                    </a:solidFill>
                    <a:effectLst/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116</a:t>
                </a:r>
                <a:r>
                  <a:rPr lang="zh-TW" altLang="zh-TW" sz="2000" kern="0" dirty="0" smtClean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年</a:t>
                </a:r>
                <a:r>
                  <a:rPr lang="en-US" altLang="zh-TW" sz="2000" kern="0" dirty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1</a:t>
                </a:r>
                <a:r>
                  <a:rPr lang="zh-TW" altLang="zh-TW" sz="2000" kern="0" dirty="0" smtClean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月</a:t>
                </a:r>
                <a:r>
                  <a:rPr lang="en-US" altLang="zh-TW" sz="2000" kern="0" dirty="0" smtClean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11</a:t>
                </a:r>
                <a:r>
                  <a:rPr lang="zh-TW" altLang="zh-TW" sz="2000" kern="0" dirty="0" smtClean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日</a:t>
                </a:r>
                <a:r>
                  <a:rPr lang="en-US" altLang="zh-TW" sz="2000" kern="0" dirty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sz="2000" kern="0" dirty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en-US" altLang="zh-TW" sz="2000" kern="0" dirty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zh-TW" sz="2000" kern="0" dirty="0">
                    <a:solidFill>
                      <a:srgbClr val="000000"/>
                    </a:solidFill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前上傳完成</a:t>
                </a:r>
              </a:p>
              <a:p>
                <a:pPr lvl="0"/>
                <a:endPara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</p:txBody>
          </p:sp>
          <p:pic>
            <p:nvPicPr>
              <p:cNvPr id="3" name="圖片 2">
                <a:extLst>
                  <a:ext uri="{FF2B5EF4-FFF2-40B4-BE49-F238E27FC236}">
                    <a16:creationId xmlns:a16="http://schemas.microsoft.com/office/drawing/2014/main" id="{B768014D-6ECE-4CAD-AAB1-40719D6497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6738" y="3306262"/>
                <a:ext cx="274404" cy="335255"/>
              </a:xfrm>
              <a:prstGeom prst="rect">
                <a:avLst/>
              </a:prstGeom>
            </p:spPr>
          </p:pic>
        </p:grp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7A31921-89ED-4751-B4CD-E839C67AF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708" y="4001507"/>
              <a:ext cx="364078" cy="342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47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1"/>
          <p:cNvSpPr txBox="1"/>
          <p:nvPr/>
        </p:nvSpPr>
        <p:spPr>
          <a:xfrm>
            <a:off x="1025893" y="368306"/>
            <a:ext cx="3352767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第四階段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輔導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10B119B-1E59-4DDB-A407-D6AD6EF8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119808"/>
            <a:ext cx="844338" cy="844338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9853AFE1-2E10-492A-A60C-8866F4E34F77}"/>
              </a:ext>
            </a:extLst>
          </p:cNvPr>
          <p:cNvGrpSpPr/>
          <p:nvPr/>
        </p:nvGrpSpPr>
        <p:grpSpPr>
          <a:xfrm>
            <a:off x="161500" y="1367380"/>
            <a:ext cx="11868999" cy="1775318"/>
            <a:chOff x="147275" y="1367380"/>
            <a:chExt cx="11868999" cy="1775318"/>
          </a:xfrm>
        </p:grpSpPr>
        <p:sp>
          <p:nvSpPr>
            <p:cNvPr id="44" name="椭圆 43"/>
            <p:cNvSpPr/>
            <p:nvPr/>
          </p:nvSpPr>
          <p:spPr bwMode="auto">
            <a:xfrm>
              <a:off x="147275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510027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</a:t>
              </a: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7638147" y="1402504"/>
              <a:ext cx="1728787" cy="1728693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</a:t>
              </a: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590822" y="1414005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TW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培訓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2006046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472802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7019564" y="2073974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49">
              <a:extLst>
                <a:ext uri="{FF2B5EF4-FFF2-40B4-BE49-F238E27FC236}">
                  <a16:creationId xmlns:a16="http://schemas.microsoft.com/office/drawing/2014/main" id="{024DE32C-8010-4425-BA43-6D2967E70E93}"/>
                </a:ext>
              </a:extLst>
            </p:cNvPr>
            <p:cNvSpPr/>
            <p:nvPr/>
          </p:nvSpPr>
          <p:spPr bwMode="auto">
            <a:xfrm>
              <a:off x="10287487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</a:p>
          </p:txBody>
        </p:sp>
        <p:sp>
          <p:nvSpPr>
            <p:cNvPr id="83" name="右箭头 56">
              <a:extLst>
                <a:ext uri="{FF2B5EF4-FFF2-40B4-BE49-F238E27FC236}">
                  <a16:creationId xmlns:a16="http://schemas.microsoft.com/office/drawing/2014/main" id="{D9DE739E-8C26-4191-8948-5F55A46260BA}"/>
                </a:ext>
              </a:extLst>
            </p:cNvPr>
            <p:cNvSpPr/>
            <p:nvPr/>
          </p:nvSpPr>
          <p:spPr>
            <a:xfrm>
              <a:off x="9639363" y="2085480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C69CF0F0-0651-4318-94C8-E36EB4406016}"/>
              </a:ext>
            </a:extLst>
          </p:cNvPr>
          <p:cNvGrpSpPr/>
          <p:nvPr/>
        </p:nvGrpSpPr>
        <p:grpSpPr>
          <a:xfrm>
            <a:off x="6820281" y="3243376"/>
            <a:ext cx="3791792" cy="400110"/>
            <a:chOff x="68926" y="3294715"/>
            <a:chExt cx="2623940" cy="392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0EE6D5B-2375-49D6-8FF5-D04C3FC10FE3}"/>
                </a:ext>
              </a:extLst>
            </p:cNvPr>
            <p:cNvSpPr/>
            <p:nvPr/>
          </p:nvSpPr>
          <p:spPr>
            <a:xfrm>
              <a:off x="212653" y="3294715"/>
              <a:ext cx="2480213" cy="3920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000" dirty="0">
                  <a:latin typeface="華康超明體" panose="02020C09000000000000" pitchFamily="49" charset="-120"/>
                  <a:ea typeface="華康超明體" panose="02020C09000000000000" pitchFamily="49" charset="-120"/>
                </a:rPr>
                <a:t> </a:t>
              </a:r>
              <a:r>
                <a: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rPr>
                <a:t>社群召集人及成員分區輔導</a:t>
              </a:r>
              <a:endParaRPr lang="en-US" altLang="zh-TW" sz="2000" dirty="0">
                <a:latin typeface="華康超特明體" panose="02020E09000000000000" pitchFamily="49" charset="-120"/>
                <a:ea typeface="華康超特明體" panose="02020E09000000000000" pitchFamily="49" charset="-120"/>
              </a:endParaRPr>
            </a:p>
          </p:txBody>
        </p: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F84ADFE2-CF67-47AC-84E8-F83A21B79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26" y="3331679"/>
              <a:ext cx="274404" cy="335255"/>
            </a:xfrm>
            <a:prstGeom prst="rect">
              <a:avLst/>
            </a:prstGeom>
          </p:spPr>
        </p:pic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C628D8E2-2563-4F9C-835D-126A405EFFA3}"/>
              </a:ext>
            </a:extLst>
          </p:cNvPr>
          <p:cNvGrpSpPr/>
          <p:nvPr/>
        </p:nvGrpSpPr>
        <p:grpSpPr>
          <a:xfrm>
            <a:off x="209553" y="3246473"/>
            <a:ext cx="6900164" cy="1859909"/>
            <a:chOff x="209553" y="3246473"/>
            <a:chExt cx="6445248" cy="1859909"/>
          </a:xfrm>
        </p:grpSpPr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EED97F67-EF83-4A18-8538-F757CEF6C671}"/>
                </a:ext>
              </a:extLst>
            </p:cNvPr>
            <p:cNvSpPr txBox="1"/>
            <p:nvPr/>
          </p:nvSpPr>
          <p:spPr>
            <a:xfrm>
              <a:off x="582729" y="3429000"/>
              <a:ext cx="6072072" cy="1677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000" b="1" dirty="0">
                  <a:latin typeface="+mj-ea"/>
                  <a:ea typeface="+mj-ea"/>
                </a:rPr>
                <a:t>分區輔導</a:t>
              </a:r>
              <a:r>
                <a:rPr lang="zh-TW" altLang="en-US" sz="2000" b="1" dirty="0" smtClean="0">
                  <a:latin typeface="+mj-ea"/>
                  <a:ea typeface="+mj-ea"/>
                </a:rPr>
                <a:t>分兩場</a:t>
              </a:r>
              <a:r>
                <a:rPr lang="zh-TW" altLang="en-US" sz="2000" b="1" dirty="0">
                  <a:latin typeface="+mj-ea"/>
                  <a:ea typeface="+mj-ea"/>
                </a:rPr>
                <a:t>辦理：</a:t>
              </a:r>
            </a:p>
            <a:p>
              <a:pPr>
                <a:lnSpc>
                  <a:spcPct val="115000"/>
                </a:lnSpc>
              </a:pPr>
              <a:r>
                <a:rPr lang="zh-TW" altLang="en-US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（一）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參與</a:t>
              </a:r>
              <a:r>
                <a:rPr lang="zh-TW" altLang="en-US" sz="2000" b="1" dirty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人員：</a:t>
              </a:r>
              <a:r>
                <a:rPr lang="en-US" altLang="zh-TW" sz="2000" b="1" dirty="0" smtClean="0">
                  <a:solidFill>
                    <a:srgbClr val="000000"/>
                  </a:solidFill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115 </a:t>
              </a:r>
              <a:r>
                <a:rPr lang="zh-TW" altLang="zh-TW" sz="2000" b="1" dirty="0">
                  <a:solidFill>
                    <a:srgbClr val="000000"/>
                  </a:solidFill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學年度社群召集人及社群成員。</a:t>
              </a:r>
              <a:endParaRPr lang="zh-TW" altLang="zh-TW" sz="2000" b="1" dirty="0">
                <a:effectLst/>
                <a:latin typeface="+mj-ea"/>
                <a:ea typeface="+mj-ea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（二）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分</a:t>
              </a:r>
              <a:r>
                <a:rPr lang="en-US" altLang="zh-TW" sz="2000" b="1" dirty="0">
                  <a:latin typeface="+mj-ea"/>
                  <a:ea typeface="+mj-ea"/>
                  <a:cs typeface="Times New Roman" panose="02020603050405020304" pitchFamily="18" charset="0"/>
                </a:rPr>
                <a:t>2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場次</a:t>
              </a:r>
              <a:r>
                <a:rPr lang="zh-TW" altLang="zh-TW" sz="2000" b="1" dirty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辦理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，</a:t>
              </a:r>
              <a:r>
                <a:rPr lang="zh-TW" altLang="en-US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南北區學校各一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場次</a:t>
              </a:r>
              <a:r>
                <a:rPr lang="zh-TW" altLang="zh-TW" sz="2000" b="1" dirty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zh-TW" altLang="en-US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（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三</a:t>
              </a:r>
              <a:r>
                <a:rPr lang="zh-TW" altLang="en-US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）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社</a:t>
              </a:r>
              <a:r>
                <a:rPr lang="zh-TW" altLang="zh-TW" sz="2000" b="1" dirty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群召集人可依時間、場地遠近，擇一場次參加</a:t>
              </a:r>
              <a:r>
                <a:rPr lang="zh-TW" altLang="zh-TW" sz="2000" b="1" dirty="0" smtClean="0">
                  <a:effectLst/>
                  <a:latin typeface="+mj-ea"/>
                  <a:ea typeface="+mj-ea"/>
                  <a:cs typeface="Times New Roman" panose="02020603050405020304" pitchFamily="18" charset="0"/>
                </a:rPr>
                <a:t>。</a:t>
              </a:r>
              <a:endParaRPr lang="zh-TW" altLang="zh-TW" sz="2000" b="1" dirty="0">
                <a:effectLst/>
                <a:latin typeface="+mj-ea"/>
                <a:ea typeface="+mj-ea"/>
                <a:cs typeface="Times New Roman" panose="02020603050405020304" pitchFamily="18" charset="0"/>
              </a:endParaRPr>
            </a:p>
          </p:txBody>
        </p:sp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216D3369-BD69-4651-AE2B-D94F9C37E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553" y="3246473"/>
              <a:ext cx="389467" cy="3894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21"/>
          <p:cNvSpPr txBox="1"/>
          <p:nvPr/>
        </p:nvSpPr>
        <p:spPr>
          <a:xfrm>
            <a:off x="1025893" y="358939"/>
            <a:ext cx="4231907" cy="605207"/>
          </a:xfrm>
          <a:prstGeom prst="rect">
            <a:avLst/>
          </a:prstGeom>
          <a:noFill/>
        </p:spPr>
        <p:txBody>
          <a:bodyPr wrap="square" lIns="91356" tIns="45677" rIns="91356" bIns="45677" rtlCol="0">
            <a:spAutoFit/>
          </a:bodyPr>
          <a:lstStyle/>
          <a:p>
            <a:pPr algn="ctr" fontAlgn="auto">
              <a:lnSpc>
                <a:spcPts val="4000"/>
              </a:lnSpc>
            </a:pP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第五階段</a:t>
            </a:r>
            <a:r>
              <a:rPr lang="en-US" altLang="zh-TW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華康超特明體" panose="02020E09000000000000" pitchFamily="49" charset="-120"/>
                <a:ea typeface="華康超特明體" panose="02020E09000000000000" pitchFamily="49" charset="-120"/>
                <a:cs typeface="+mn-ea"/>
                <a:sym typeface="Arial" panose="020B0604020202020204" pitchFamily="34" charset="0"/>
              </a:rPr>
              <a:t>成果展示</a:t>
            </a:r>
            <a:endParaRPr lang="zh-CN" altLang="en-US" sz="3600" dirty="0">
              <a:latin typeface="華康超特明體" panose="02020E09000000000000" pitchFamily="49" charset="-120"/>
              <a:ea typeface="華康超特明體" panose="02020E09000000000000" pitchFamily="49" charset="-120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310B119B-1E59-4DDB-A407-D6AD6EF8A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53" y="119808"/>
            <a:ext cx="844338" cy="844338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9853AFE1-2E10-492A-A60C-8866F4E34F77}"/>
              </a:ext>
            </a:extLst>
          </p:cNvPr>
          <p:cNvGrpSpPr/>
          <p:nvPr/>
        </p:nvGrpSpPr>
        <p:grpSpPr>
          <a:xfrm>
            <a:off x="161500" y="1367380"/>
            <a:ext cx="11868999" cy="1775318"/>
            <a:chOff x="147275" y="1367380"/>
            <a:chExt cx="11868999" cy="1775318"/>
          </a:xfrm>
        </p:grpSpPr>
        <p:sp>
          <p:nvSpPr>
            <p:cNvPr id="44" name="椭圆 43"/>
            <p:cNvSpPr/>
            <p:nvPr/>
          </p:nvSpPr>
          <p:spPr bwMode="auto">
            <a:xfrm>
              <a:off x="147275" y="1367380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CN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申請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椭圆 46"/>
            <p:cNvSpPr/>
            <p:nvPr/>
          </p:nvSpPr>
          <p:spPr bwMode="auto">
            <a:xfrm>
              <a:off x="510027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執行</a:t>
              </a:r>
            </a:p>
          </p:txBody>
        </p:sp>
        <p:sp>
          <p:nvSpPr>
            <p:cNvPr id="50" name="椭圆 49"/>
            <p:cNvSpPr/>
            <p:nvPr/>
          </p:nvSpPr>
          <p:spPr bwMode="auto">
            <a:xfrm>
              <a:off x="7638147" y="1402504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輔導</a:t>
              </a: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590822" y="1414005"/>
              <a:ext cx="1728787" cy="1728693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第二階段</a:t>
              </a:r>
              <a:endParaRPr lang="en-US" altLang="zh-TW" sz="2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endParaRPr lang="en-US" altLang="zh-TW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8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培訓</a:t>
              </a:r>
              <a:endParaRPr lang="zh-CN" altLang="en-US" sz="2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右箭头 54"/>
            <p:cNvSpPr/>
            <p:nvPr/>
          </p:nvSpPr>
          <p:spPr>
            <a:xfrm>
              <a:off x="2006046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472802" y="2062132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右箭头 56"/>
            <p:cNvSpPr/>
            <p:nvPr/>
          </p:nvSpPr>
          <p:spPr>
            <a:xfrm>
              <a:off x="7019564" y="2073974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椭圆 49">
              <a:extLst>
                <a:ext uri="{FF2B5EF4-FFF2-40B4-BE49-F238E27FC236}">
                  <a16:creationId xmlns:a16="http://schemas.microsoft.com/office/drawing/2014/main" id="{024DE32C-8010-4425-BA43-6D2967E70E93}"/>
                </a:ext>
              </a:extLst>
            </p:cNvPr>
            <p:cNvSpPr/>
            <p:nvPr/>
          </p:nvSpPr>
          <p:spPr bwMode="auto">
            <a:xfrm>
              <a:off x="10287487" y="1367380"/>
              <a:ext cx="1728787" cy="17286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第五階段</a:t>
              </a:r>
            </a:p>
            <a:p>
              <a:pPr algn="ctr" defTabSz="913765">
                <a:defRPr/>
              </a:pPr>
              <a:endParaRPr lang="zh-TW" altLang="en-US" sz="170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>
                <a:defRPr/>
              </a:pPr>
              <a:r>
                <a:rPr lang="zh-TW" altLang="en-US" sz="20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成果展示</a:t>
              </a:r>
            </a:p>
          </p:txBody>
        </p:sp>
        <p:sp>
          <p:nvSpPr>
            <p:cNvPr id="83" name="右箭头 56">
              <a:extLst>
                <a:ext uri="{FF2B5EF4-FFF2-40B4-BE49-F238E27FC236}">
                  <a16:creationId xmlns:a16="http://schemas.microsoft.com/office/drawing/2014/main" id="{D9DE739E-8C26-4191-8948-5F55A46260BA}"/>
                </a:ext>
              </a:extLst>
            </p:cNvPr>
            <p:cNvSpPr/>
            <p:nvPr/>
          </p:nvSpPr>
          <p:spPr>
            <a:xfrm>
              <a:off x="9639363" y="2085480"/>
              <a:ext cx="520700" cy="385742"/>
            </a:xfrm>
            <a:prstGeom prst="rightArrow">
              <a:avLst>
                <a:gd name="adj1" fmla="val 50000"/>
                <a:gd name="adj2" fmla="val 6481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9" tIns="45707" rIns="91419" bIns="45707" anchor="ctr"/>
            <a:lstStyle/>
            <a:p>
              <a:pPr algn="ctr" defTabSz="913765">
                <a:defRPr/>
              </a:pPr>
              <a:endParaRPr lang="zh-CN" altLang="en-US" sz="170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9B50B211-DFE6-487D-9459-0F1C074C88EE}"/>
              </a:ext>
            </a:extLst>
          </p:cNvPr>
          <p:cNvGrpSpPr/>
          <p:nvPr/>
        </p:nvGrpSpPr>
        <p:grpSpPr>
          <a:xfrm>
            <a:off x="8020351" y="3305367"/>
            <a:ext cx="4010148" cy="2554545"/>
            <a:chOff x="6629322" y="3141772"/>
            <a:chExt cx="4010148" cy="2554545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C69CF0F0-0651-4318-94C8-E36EB4406016}"/>
                </a:ext>
              </a:extLst>
            </p:cNvPr>
            <p:cNvGrpSpPr/>
            <p:nvPr/>
          </p:nvGrpSpPr>
          <p:grpSpPr>
            <a:xfrm>
              <a:off x="6672596" y="3141772"/>
              <a:ext cx="3966874" cy="2554545"/>
              <a:chOff x="-33273" y="3195152"/>
              <a:chExt cx="2745098" cy="2503324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80EE6D5B-2375-49D6-8FF5-D04C3FC10FE3}"/>
                  </a:ext>
                </a:extLst>
              </p:cNvPr>
              <p:cNvSpPr/>
              <p:nvPr/>
            </p:nvSpPr>
            <p:spPr>
              <a:xfrm>
                <a:off x="231612" y="3195152"/>
                <a:ext cx="2480213" cy="2503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期末成果</a:t>
                </a:r>
                <a:r>
                  <a:rPr lang="zh-TW" altLang="en-US" sz="240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繳交</a:t>
                </a:r>
                <a:endPara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r>
                  <a:rPr lang="en-US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116</a:t>
                </a:r>
                <a:r>
                  <a:rPr lang="zh-TW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年</a:t>
                </a:r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6</a:t>
                </a:r>
                <a:r>
                  <a:rPr lang="zh-TW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月</a:t>
                </a:r>
                <a:r>
                  <a:rPr lang="en-US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21</a:t>
                </a:r>
                <a:r>
                  <a:rPr lang="zh-TW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日</a:t>
                </a:r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一</a:t>
                </a:r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zh-TW" sz="1800" kern="0" dirty="0" smtClean="0">
                    <a:effectLst/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前上傳完成</a:t>
                </a:r>
                <a:endParaRPr lang="en-US" altLang="zh-TW" sz="1800" kern="0" dirty="0">
                  <a:effectLst/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endParaRPr>
              </a:p>
              <a:p>
                <a:pPr lvl="0"/>
                <a:endParaRPr lang="en-US" altLang="zh-TW" kern="0" dirty="0"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endParaRPr>
              </a:p>
              <a:p>
                <a:pPr lvl="0"/>
                <a:endParaRPr lang="zh-TW" altLang="en-US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r>
                  <a:rPr lang="zh-TW" altLang="en-US" sz="2400" dirty="0">
                    <a:latin typeface="華康超特明體" panose="02020E09000000000000" pitchFamily="49" charset="-120"/>
                    <a:ea typeface="華康超特明體" panose="02020E09000000000000" pitchFamily="49" charset="-120"/>
                  </a:rPr>
                  <a:t>績優社群審查時程</a:t>
                </a:r>
                <a:endParaRPr lang="en-US" altLang="zh-TW" sz="24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r>
                  <a:rPr lang="en-US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116</a:t>
                </a:r>
                <a:r>
                  <a:rPr lang="zh-TW" altLang="zh-TW" kern="0" dirty="0" smtClean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年</a:t>
                </a:r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7</a:t>
                </a:r>
                <a:r>
                  <a:rPr lang="zh-TW" altLang="en-US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月中</a:t>
                </a:r>
                <a:r>
                  <a:rPr lang="zh-TW" altLang="en-US" sz="1800" kern="0" dirty="0">
                    <a:effectLst/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完成</a:t>
                </a:r>
                <a:endParaRPr lang="en-US" altLang="zh-TW" sz="1800" kern="0" dirty="0">
                  <a:effectLst/>
                  <a:latin typeface="華康超特明體" panose="02020E09000000000000" pitchFamily="49" charset="-120"/>
                  <a:ea typeface="華康超特明體" panose="02020E09000000000000" pitchFamily="49" charset="-120"/>
                  <a:cs typeface="Times New Roman" panose="02020603050405020304" pitchFamily="18" charset="0"/>
                </a:endParaRPr>
              </a:p>
              <a:p>
                <a:pPr lvl="0"/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en-US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採線上審查，不進行現場評選</a:t>
                </a:r>
                <a:r>
                  <a:rPr lang="en-US" altLang="zh-TW" kern="0" dirty="0">
                    <a:latin typeface="華康超特明體" panose="02020E09000000000000" pitchFamily="49" charset="-120"/>
                    <a:ea typeface="華康超特明體" panose="02020E09000000000000" pitchFamily="49" charset="-120"/>
                    <a:cs typeface="Times New Roman" panose="02020603050405020304" pitchFamily="18" charset="0"/>
                  </a:rPr>
                  <a:t>)</a:t>
                </a:r>
                <a:endPara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  <a:p>
                <a:pPr lvl="0"/>
                <a:endParaRPr lang="en-US" altLang="zh-TW" sz="2000" dirty="0">
                  <a:latin typeface="華康超特明體" panose="02020E09000000000000" pitchFamily="49" charset="-120"/>
                  <a:ea typeface="華康超特明體" panose="02020E09000000000000" pitchFamily="49" charset="-120"/>
                </a:endParaRPr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:a16="http://schemas.microsoft.com/office/drawing/2014/main" id="{F84ADFE2-CF67-47AC-84E8-F83A21B79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3273" y="3305985"/>
                <a:ext cx="274404" cy="335255"/>
              </a:xfrm>
              <a:prstGeom prst="rect">
                <a:avLst/>
              </a:prstGeom>
            </p:spPr>
          </p:pic>
        </p:grp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2BFD8AAA-E524-483C-9A41-FC6E7820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322" y="4388267"/>
              <a:ext cx="396535" cy="342115"/>
            </a:xfrm>
            <a:prstGeom prst="rect">
              <a:avLst/>
            </a:prstGeom>
          </p:spPr>
        </p:pic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3C46A13-D48B-4372-B36A-F1718D71A189}"/>
              </a:ext>
            </a:extLst>
          </p:cNvPr>
          <p:cNvSpPr txBox="1"/>
          <p:nvPr/>
        </p:nvSpPr>
        <p:spPr>
          <a:xfrm>
            <a:off x="4303952" y="4388702"/>
            <a:ext cx="3584095" cy="138499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2800" kern="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</a:t>
            </a:r>
            <a:r>
              <a:rPr lang="zh-TW" altLang="en-US" sz="2800" kern="0" dirty="0">
                <a:solidFill>
                  <a:srgbClr val="7030A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基礎</a:t>
            </a:r>
            <a:r>
              <a:rPr lang="zh-TW" altLang="en-US" sz="2800" kern="0" dirty="0">
                <a:ea typeface="標楷體" panose="03000509000000000000" pitchFamily="65" charset="-120"/>
                <a:cs typeface="Times New Roman" panose="02020603050405020304" pitchFamily="18" charset="0"/>
              </a:rPr>
              <a:t>專業學習社群</a:t>
            </a:r>
            <a:endParaRPr lang="en-US" altLang="zh-TW" sz="2800" kern="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zh-TW" altLang="zh-TW" sz="28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初階</a:t>
            </a:r>
            <a:r>
              <a:rPr lang="zh-TW" altLang="zh-TW" sz="2800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專業學習社群</a:t>
            </a:r>
            <a:endParaRPr lang="en-US" altLang="zh-TW" sz="2800" kern="0" dirty="0">
              <a:effectLst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r>
              <a:rPr lang="zh-TW" altLang="zh-TW" sz="2800" kern="0" dirty="0">
                <a:solidFill>
                  <a:srgbClr val="FF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進階</a:t>
            </a:r>
            <a:r>
              <a:rPr lang="zh-TW" altLang="zh-TW" sz="2800" kern="0" dirty="0"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專業學習社群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5900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6" b="98649" l="1945" r="90686">
                        <a14:foregroundMark x1="60184" y1="26290" x2="60184" y2="26290"/>
                        <a14:foregroundMark x1="74309" y1="18428" x2="74309" y2="18428"/>
                        <a14:foregroundMark x1="73593" y1="18428" x2="73593" y2="18428"/>
                        <a14:foregroundMark x1="61310" y1="5897" x2="61310" y2="5897"/>
                        <a14:foregroundMark x1="71238" y1="58722" x2="71238" y2="58722"/>
                        <a14:foregroundMark x1="70624" y1="71990" x2="70624" y2="71990"/>
                        <a14:foregroundMark x1="73593" y1="86855" x2="73593" y2="86855"/>
                        <a14:foregroundMark x1="62334" y1="68673" x2="62334" y2="68673"/>
                        <a14:foregroundMark x1="78710" y1="93980" x2="78710" y2="93980"/>
                        <a14:foregroundMark x1="25998" y1="19165" x2="25998" y2="19165"/>
                        <a14:foregroundMark x1="35722" y1="23833" x2="35722" y2="23833"/>
                        <a14:foregroundMark x1="37052" y1="28870" x2="37052" y2="28870"/>
                        <a14:foregroundMark x1="36643" y1="37838" x2="36847" y2="37838"/>
                        <a14:foregroundMark x1="4299" y1="30958" x2="4299" y2="30958"/>
                        <a14:foregroundMark x1="8086" y1="30221" x2="8086" y2="30221"/>
                        <a14:foregroundMark x1="8291" y1="28870" x2="8291" y2="28870"/>
                        <a14:foregroundMark x1="6448" y1="42383" x2="6448" y2="42383"/>
                        <a14:foregroundMark x1="6448" y1="58968" x2="6448" y2="58968"/>
                        <a14:foregroundMark x1="9212" y1="64128" x2="9212" y2="64128"/>
                        <a14:foregroundMark x1="6448" y1="77887" x2="6448" y2="77887"/>
                        <a14:foregroundMark x1="7267" y1="74816" x2="7267" y2="74816"/>
                        <a14:foregroundMark x1="8802" y1="76167" x2="8802" y2="76167"/>
                        <a14:foregroundMark x1="8086" y1="75061" x2="8086" y2="75061"/>
                        <a14:foregroundMark x1="6244" y1="74324" x2="6244" y2="74324"/>
                        <a14:foregroundMark x1="9007" y1="87838" x2="9007" y2="87838"/>
                        <a14:foregroundMark x1="8495" y1="90663" x2="8495" y2="90663"/>
                        <a14:foregroundMark x1="7267" y1="35995" x2="7267" y2="35995"/>
                        <a14:foregroundMark x1="2559" y1="32432" x2="2559" y2="32432"/>
                        <a14:foregroundMark x1="9826" y1="29975" x2="9826" y2="29975"/>
                        <a14:foregroundMark x1="7062" y1="34521" x2="7062" y2="34521"/>
                        <a14:foregroundMark x1="9212" y1="62654" x2="9212" y2="62654"/>
                        <a14:foregroundMark x1="32139" y1="24324" x2="32139" y2="24324"/>
                        <a14:foregroundMark x1="77482" y1="93489" x2="77482" y2="93489"/>
                        <a14:foregroundMark x1="65711" y1="92015" x2="65711" y2="92015"/>
                        <a14:foregroundMark x1="81679" y1="91155" x2="81679" y2="91155"/>
                        <a14:foregroundMark x1="81679" y1="93243" x2="81679" y2="93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90" y="4320331"/>
            <a:ext cx="2461491" cy="205082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794CACEC-E0B2-416C-AB4C-6D939E900A09}"/>
              </a:ext>
            </a:extLst>
          </p:cNvPr>
          <p:cNvSpPr/>
          <p:nvPr/>
        </p:nvSpPr>
        <p:spPr>
          <a:xfrm>
            <a:off x="2373387" y="1235217"/>
            <a:ext cx="6986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dirty="0">
                <a:latin typeface="華康超明體" panose="02020C09000000000000" pitchFamily="49" charset="-120"/>
                <a:ea typeface="華康超明體" panose="02020C09000000000000" pitchFamily="49" charset="-120"/>
              </a:rPr>
              <a:t>社群的類型與運作方式規劃</a:t>
            </a:r>
            <a:endParaRPr lang="zh-TW" altLang="en-US" sz="3600" dirty="0">
              <a:latin typeface="華康超明體" panose="02020C09000000000000" pitchFamily="49" charset="-120"/>
              <a:ea typeface="華康超明體" panose="02020C09000000000000" pitchFamily="49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501AB76-489D-4F4E-9EA5-0F632AB27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17" y="710078"/>
            <a:ext cx="1171470" cy="117147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5EDB683-2B65-4E15-9E13-7C8FFC068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86" y="1667933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3296</TotalTime>
  <Words>4095</Words>
  <Application>Microsoft Office PowerPoint</Application>
  <PresentationFormat>寬螢幕</PresentationFormat>
  <Paragraphs>565</Paragraphs>
  <Slides>28</Slides>
  <Notes>28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43" baseType="lpstr">
      <vt:lpstr>等线</vt:lpstr>
      <vt:lpstr>方正姚体</vt:lpstr>
      <vt:lpstr>微软雅黑</vt:lpstr>
      <vt:lpstr>華康超明體</vt:lpstr>
      <vt:lpstr>華康超特明體</vt:lpstr>
      <vt:lpstr>微軟正黑體</vt:lpstr>
      <vt:lpstr>新細明體</vt:lpstr>
      <vt:lpstr>標楷體</vt:lpstr>
      <vt:lpstr>Arial</vt:lpstr>
      <vt:lpstr>Calibri</vt:lpstr>
      <vt:lpstr>Rockwell</vt:lpstr>
      <vt:lpstr>Rockwell Condensed</vt:lpstr>
      <vt:lpstr>Times New Roman</vt:lpstr>
      <vt:lpstr>Wingdings</vt:lpstr>
      <vt:lpstr>木刻字型</vt:lpstr>
      <vt:lpstr>115學年度中小學素養導向 教師專業學習社群  申辦說明會</vt:lpstr>
      <vt:lpstr>3、申辦時常見的問題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申辦時常見的問題</vt:lpstr>
      <vt:lpstr> 申辦時常見的問題</vt:lpstr>
      <vt:lpstr>PowerPoint 簡報</vt:lpstr>
      <vt:lpstr>PowerPoint 簡報</vt:lpstr>
      <vt:lpstr> 申辦時常見的問題</vt:lpstr>
      <vt:lpstr> 申辦時常見的問題</vt:lpstr>
      <vt:lpstr> 申辦時常見的問題</vt:lpstr>
      <vt:lpstr> 申辦時常見的問題</vt:lpstr>
      <vt:lpstr>成果報告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admin</cp:lastModifiedBy>
  <cp:revision>120</cp:revision>
  <cp:lastPrinted>2025-03-04T08:08:26Z</cp:lastPrinted>
  <dcterms:created xsi:type="dcterms:W3CDTF">2020-04-20T00:42:23Z</dcterms:created>
  <dcterms:modified xsi:type="dcterms:W3CDTF">2026-03-10T08:50:08Z</dcterms:modified>
</cp:coreProperties>
</file>